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 id="262" r:id="rId14"/>
    <p:sldId id="263" r:id="rId15"/>
  </p:sldIdLst>
  <p:sldSz cy="10058400" cx="7772400"/>
  <p:notesSz cx="6858000" cy="9144000"/>
  <p:embeddedFontLst>
    <p:embeddedFont>
      <p:font typeface="Halant"/>
      <p:regular r:id="rId16"/>
      <p:bold r:id="rId17"/>
    </p:embeddedFont>
    <p:embeddedFont>
      <p:font typeface="Inter"/>
      <p:regular r:id="rId18"/>
      <p:bold r:id="rId19"/>
      <p:italic r:id="rId20"/>
      <p:boldItalic r:id="rId21"/>
    </p:embeddedFont>
    <p:embeddedFont>
      <p:font typeface="Plus Jakarta Sans Medium"/>
      <p:regular r:id="rId22"/>
      <p:bold r:id="rId23"/>
      <p:italic r:id="rId24"/>
      <p:boldItalic r:id="rId25"/>
    </p:embeddedFont>
    <p:embeddedFont>
      <p:font typeface="Work Sans"/>
      <p:regular r:id="rId26"/>
      <p:bold r:id="rId27"/>
      <p:italic r:id="rId28"/>
      <p:boldItalic r:id="rId2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58AA0B94-5C3E-4887-B702-7BFD01AF6901}">
  <a:tblStyle styleId="{58AA0B94-5C3E-4887-B702-7BFD01AF6901}"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CCE8B89D-6913-4A34-A357-ACED41D65712}"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italic.fntdata"/><Relationship Id="rId22" Type="http://schemas.openxmlformats.org/officeDocument/2006/relationships/font" Target="fonts/PlusJakartaSansMedium-regular.fntdata"/><Relationship Id="rId21" Type="http://schemas.openxmlformats.org/officeDocument/2006/relationships/font" Target="fonts/Inter-boldItalic.fntdata"/><Relationship Id="rId24" Type="http://schemas.openxmlformats.org/officeDocument/2006/relationships/font" Target="fonts/PlusJakartaSansMedium-italic.fntdata"/><Relationship Id="rId23" Type="http://schemas.openxmlformats.org/officeDocument/2006/relationships/font" Target="fonts/PlusJakartaSansMedium-bold.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WorkSans-regular.fntdata"/><Relationship Id="rId25" Type="http://schemas.openxmlformats.org/officeDocument/2006/relationships/font" Target="fonts/PlusJakartaSansMedium-boldItalic.fntdata"/><Relationship Id="rId28" Type="http://schemas.openxmlformats.org/officeDocument/2006/relationships/font" Target="fonts/WorkSans-italic.fntdata"/><Relationship Id="rId27" Type="http://schemas.openxmlformats.org/officeDocument/2006/relationships/font" Target="fonts/WorkSans-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WorkSans-boldItalic.fntdata"/><Relationship Id="rId7" Type="http://schemas.openxmlformats.org/officeDocument/2006/relationships/notesMaster" Target="notesMasters/notesMaster1.xml"/><Relationship Id="rId8" Type="http://schemas.openxmlformats.org/officeDocument/2006/relationships/slide" Target="slides/slide1.xml"/><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slide" Target="slides/slide6.xml"/><Relationship Id="rId12" Type="http://schemas.openxmlformats.org/officeDocument/2006/relationships/slide" Target="slides/slide5.xml"/><Relationship Id="rId15" Type="http://schemas.openxmlformats.org/officeDocument/2006/relationships/slide" Target="slides/slide8.xml"/><Relationship Id="rId14" Type="http://schemas.openxmlformats.org/officeDocument/2006/relationships/slide" Target="slides/slide7.xml"/><Relationship Id="rId17" Type="http://schemas.openxmlformats.org/officeDocument/2006/relationships/font" Target="fonts/Halant-bold.fntdata"/><Relationship Id="rId16" Type="http://schemas.openxmlformats.org/officeDocument/2006/relationships/font" Target="fonts/Halant-regular.fntdata"/><Relationship Id="rId19" Type="http://schemas.openxmlformats.org/officeDocument/2006/relationships/font" Target="fonts/Inter-bold.fntdata"/><Relationship Id="rId18" Type="http://schemas.openxmlformats.org/officeDocument/2006/relationships/font" Target="fonts/Inter-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62"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7466295dda_0_5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7466295dda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3695bafaecf_1_13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3695bafaecf_1_1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3695bafaecf_1_14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3695bafaecf_1_1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g3695bafaecf_1_7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1" name="Google Shape;131;g3695bafaecf_1_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g37466295dda_0_11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4" name="Google Shape;144;g37466295dda_0_1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g367c2ff1678_0_11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6" name="Google Shape;156;g367c2ff1678_0_1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g367c2ff1678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6" name="Google Shape;166;g367c2ff167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g37466295dda_0_12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8" name="Google Shape;178;g37466295dda_0_1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57" name="Google Shape;57;p14"/>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60" name="Google Shape;60;p15"/>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6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3" name="Google Shape;63;p16"/>
          <p:cNvSpPr txBox="1"/>
          <p:nvPr>
            <p:ph idx="1" type="body"/>
          </p:nvPr>
        </p:nvSpPr>
        <p:spPr>
          <a:xfrm>
            <a:off x="264945" y="2253729"/>
            <a:ext cx="7242600" cy="66813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64" name="Google Shape;64;p16"/>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6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7" name="Google Shape;67;p17"/>
          <p:cNvSpPr txBox="1"/>
          <p:nvPr>
            <p:ph idx="1" type="body"/>
          </p:nvPr>
        </p:nvSpPr>
        <p:spPr>
          <a:xfrm>
            <a:off x="264945" y="2253729"/>
            <a:ext cx="3399900" cy="66813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68" name="Google Shape;68;p17"/>
          <p:cNvSpPr txBox="1"/>
          <p:nvPr>
            <p:ph idx="2" type="body"/>
          </p:nvPr>
        </p:nvSpPr>
        <p:spPr>
          <a:xfrm>
            <a:off x="4107540" y="2253729"/>
            <a:ext cx="3399900" cy="66813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69" name="Google Shape;69;p17"/>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6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72" name="Google Shape;72;p18"/>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76" name="Google Shape;76;p19"/>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79" name="Google Shape;79;p20"/>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85" name="Google Shape;85;p21"/>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88" name="Google Shape;88;p22"/>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91" name="Google Shape;91;p23"/>
          <p:cNvSpPr txBox="1"/>
          <p:nvPr>
            <p:ph idx="1" type="body"/>
          </p:nvPr>
        </p:nvSpPr>
        <p:spPr>
          <a:xfrm>
            <a:off x="264945" y="6164351"/>
            <a:ext cx="7242600" cy="25440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92" name="Google Shape;92;p23"/>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5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80001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202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6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52" name="Google Shape;52;p13"/>
          <p:cNvSpPr txBox="1"/>
          <p:nvPr>
            <p:ph idx="1" type="body"/>
          </p:nvPr>
        </p:nvSpPr>
        <p:spPr>
          <a:xfrm>
            <a:off x="264945" y="2253729"/>
            <a:ext cx="7242600" cy="66813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53" name="Google Shape;53;p13"/>
          <p:cNvSpPr txBox="1"/>
          <p:nvPr>
            <p:ph idx="12" type="sldNum"/>
          </p:nvPr>
        </p:nvSpPr>
        <p:spPr>
          <a:xfrm>
            <a:off x="7201589" y="9119180"/>
            <a:ext cx="466200" cy="7695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What is the Context? - Mesopotamia</a:t>
            </a:r>
            <a:endParaRPr sz="1800">
              <a:latin typeface="Halant"/>
              <a:ea typeface="Halant"/>
              <a:cs typeface="Halant"/>
              <a:sym typeface="Halant"/>
            </a:endParaRPr>
          </a:p>
        </p:txBody>
      </p:sp>
      <p:pic>
        <p:nvPicPr>
          <p:cNvPr id="100" name="Google Shape;100;p25"/>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01" name="Google Shape;101;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03" name="Google Shape;103;p25"/>
          <p:cNvSpPr txBox="1"/>
          <p:nvPr/>
        </p:nvSpPr>
        <p:spPr>
          <a:xfrm>
            <a:off x="1878102" y="891863"/>
            <a:ext cx="5439300" cy="777600"/>
          </a:xfrm>
          <a:prstGeom prst="rect">
            <a:avLst/>
          </a:prstGeom>
          <a:noFill/>
          <a:ln>
            <a:noFill/>
          </a:ln>
        </p:spPr>
        <p:txBody>
          <a:bodyPr anchorCtr="0" anchor="t" bIns="116075" lIns="116075" spcFirstLastPara="1" rIns="116075" wrap="square" tIns="116075">
            <a:noAutofit/>
          </a:bodyPr>
          <a:lstStyle/>
          <a:p>
            <a:pPr indent="0" lvl="0" marL="0" rtl="0" algn="l">
              <a:spcBef>
                <a:spcPts val="0"/>
              </a:spcBef>
              <a:spcAft>
                <a:spcPts val="0"/>
              </a:spcAft>
              <a:buNone/>
            </a:pPr>
            <a:r>
              <a:rPr b="1" lang="en" sz="1300">
                <a:latin typeface="Halant"/>
                <a:ea typeface="Halant"/>
                <a:cs typeface="Halant"/>
                <a:sym typeface="Halant"/>
              </a:rPr>
              <a:t>Contextualization</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latin typeface="Inter"/>
                <a:ea typeface="Inter"/>
                <a:cs typeface="Inter"/>
                <a:sym typeface="Inter"/>
              </a:rPr>
              <a:t>Thinking historically means interpreting historical events, developments, or processes in light of the surrounding historical context.</a:t>
            </a:r>
            <a:endParaRPr sz="1100">
              <a:latin typeface="Inter"/>
              <a:ea typeface="Inter"/>
              <a:cs typeface="Inter"/>
              <a:sym typeface="Inter"/>
            </a:endParaRPr>
          </a:p>
        </p:txBody>
      </p:sp>
      <p:pic>
        <p:nvPicPr>
          <p:cNvPr id="104" name="Google Shape;104;p25"/>
          <p:cNvPicPr preferRelativeResize="0"/>
          <p:nvPr/>
        </p:nvPicPr>
        <p:blipFill rotWithShape="1">
          <a:blip r:embed="rId4">
            <a:alphaModFix/>
          </a:blip>
          <a:srcRect b="0" l="0" r="0" t="0"/>
          <a:stretch/>
        </p:blipFill>
        <p:spPr>
          <a:xfrm>
            <a:off x="694375" y="809559"/>
            <a:ext cx="1004826" cy="1004826"/>
          </a:xfrm>
          <a:prstGeom prst="rect">
            <a:avLst/>
          </a:prstGeom>
          <a:noFill/>
          <a:ln>
            <a:noFill/>
          </a:ln>
        </p:spPr>
      </p:pic>
      <p:sp>
        <p:nvSpPr>
          <p:cNvPr id="105" name="Google Shape;105;p25"/>
          <p:cNvSpPr txBox="1"/>
          <p:nvPr/>
        </p:nvSpPr>
        <p:spPr>
          <a:xfrm>
            <a:off x="359789" y="573270"/>
            <a:ext cx="75570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graphicFrame>
        <p:nvGraphicFramePr>
          <p:cNvPr id="106" name="Google Shape;106;p25"/>
          <p:cNvGraphicFramePr/>
          <p:nvPr/>
        </p:nvGraphicFramePr>
        <p:xfrm>
          <a:off x="453788" y="1913388"/>
          <a:ext cx="3000000" cy="3000000"/>
        </p:xfrm>
        <a:graphic>
          <a:graphicData uri="http://schemas.openxmlformats.org/drawingml/2006/table">
            <a:tbl>
              <a:tblPr>
                <a:noFill/>
                <a:tableStyleId>{58AA0B94-5C3E-4887-B702-7BFD01AF6901}</a:tableStyleId>
              </a:tblPr>
              <a:tblGrid>
                <a:gridCol w="4433525"/>
                <a:gridCol w="2431375"/>
              </a:tblGrid>
              <a:tr h="4895200">
                <a:tc>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“The Cradle of Civilization” and “The Fertile Crescent” are both names to describe the same area, Mesopotamia. Situated in modern-day Iraq, between the Tigris and Euphrates rivers, archeologists and historians often describe Mesopotamia as the first known civilization </a:t>
                      </a:r>
                      <a:r>
                        <a:rPr b="1" lang="en" sz="1200">
                          <a:solidFill>
                            <a:srgbClr val="000000"/>
                          </a:solidFill>
                          <a:latin typeface="Inter"/>
                          <a:ea typeface="Inter"/>
                          <a:cs typeface="Inter"/>
                          <a:sym typeface="Inter"/>
                        </a:rPr>
                        <a:t>(A)</a:t>
                      </a:r>
                      <a:r>
                        <a:rPr lang="en" sz="1200">
                          <a:solidFill>
                            <a:srgbClr val="000000"/>
                          </a:solidFill>
                          <a:latin typeface="Inter"/>
                          <a:ea typeface="Inter"/>
                          <a:cs typeface="Inter"/>
                          <a:sym typeface="Inter"/>
                        </a:rPr>
                        <a:t>. </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There, hunting and gathering—and the nomadic lifestyle it required—was replaced by a sedentary way of life </a:t>
                      </a:r>
                      <a:r>
                        <a:rPr b="1" lang="en" sz="1200">
                          <a:solidFill>
                            <a:srgbClr val="000000"/>
                          </a:solidFill>
                          <a:latin typeface="Inter"/>
                          <a:ea typeface="Inter"/>
                          <a:cs typeface="Inter"/>
                          <a:sym typeface="Inter"/>
                        </a:rPr>
                        <a:t>(B)</a:t>
                      </a:r>
                      <a:r>
                        <a:rPr lang="en" sz="1200">
                          <a:solidFill>
                            <a:srgbClr val="000000"/>
                          </a:solidFill>
                          <a:latin typeface="Inter"/>
                          <a:ea typeface="Inter"/>
                          <a:cs typeface="Inter"/>
                          <a:sym typeface="Inter"/>
                        </a:rPr>
                        <a:t>. The people of Mesopotamia innovated irrigation and farming using the rivers’ resources and were able to expand and grow as a people group. </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With population growth, a society developed, and the need for more complex tools and systems became apparent. Governments were formed and inventions created. Inventions like the wheel, the plow, and the sailboat sustained the material needs of the growing population </a:t>
                      </a:r>
                      <a:r>
                        <a:rPr b="1" lang="en" sz="1200">
                          <a:solidFill>
                            <a:srgbClr val="000000"/>
                          </a:solidFill>
                          <a:latin typeface="Inter"/>
                          <a:ea typeface="Inter"/>
                          <a:cs typeface="Inter"/>
                          <a:sym typeface="Inter"/>
                        </a:rPr>
                        <a:t>(C)</a:t>
                      </a:r>
                      <a:r>
                        <a:rPr lang="en" sz="1200">
                          <a:solidFill>
                            <a:srgbClr val="000000"/>
                          </a:solidFill>
                          <a:latin typeface="Inter"/>
                          <a:ea typeface="Inter"/>
                          <a:cs typeface="Inter"/>
                          <a:sym typeface="Inter"/>
                        </a:rPr>
                        <a:t>. The invention of writing sustained both cultural and political needs.</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Writing, or cuneiform, at first was only used to record lists: crops grown, rulers in power, and transactions made. But as society became more complex, so did the uses for writing </a:t>
                      </a:r>
                      <a:r>
                        <a:rPr b="1" lang="en" sz="1200">
                          <a:solidFill>
                            <a:srgbClr val="000000"/>
                          </a:solidFill>
                          <a:latin typeface="Inter"/>
                          <a:ea typeface="Inter"/>
                          <a:cs typeface="Inter"/>
                          <a:sym typeface="Inter"/>
                        </a:rPr>
                        <a:t>(D)</a:t>
                      </a:r>
                      <a:r>
                        <a:rPr lang="en" sz="1200">
                          <a:solidFill>
                            <a:srgbClr val="000000"/>
                          </a:solidFill>
                          <a:latin typeface="Inter"/>
                          <a:ea typeface="Inter"/>
                          <a:cs typeface="Inter"/>
                          <a:sym typeface="Inter"/>
                        </a:rPr>
                        <a:t>. </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The Epic of Gilgamesh is one of the oldest known literary work and reveals much about Mesopotamian culture and how kings, such as Gilgamesh, were seen by Mesopotamian people </a:t>
                      </a:r>
                      <a:r>
                        <a:rPr b="1" lang="en" sz="1200">
                          <a:solidFill>
                            <a:srgbClr val="000000"/>
                          </a:solidFill>
                          <a:latin typeface="Inter"/>
                          <a:ea typeface="Inter"/>
                          <a:cs typeface="Inter"/>
                          <a:sym typeface="Inter"/>
                        </a:rPr>
                        <a:t>(E)</a:t>
                      </a:r>
                      <a:r>
                        <a:rPr lang="en" sz="1200">
                          <a:solidFill>
                            <a:srgbClr val="000000"/>
                          </a:solidFill>
                          <a:latin typeface="Inter"/>
                          <a:ea typeface="Inter"/>
                          <a:cs typeface="Inter"/>
                          <a:sym typeface="Inter"/>
                        </a:rPr>
                        <a:t>. Hammurabi’s Code is one of the oldest known legal codes, giving historians a better understanding of how ancient government worked in Mesopotamia. Without these written sources, Mesopotamian life would be largely lost to the past </a:t>
                      </a:r>
                      <a:r>
                        <a:rPr b="1" lang="en" sz="1200">
                          <a:solidFill>
                            <a:srgbClr val="000000"/>
                          </a:solidFill>
                          <a:latin typeface="Inter"/>
                          <a:ea typeface="Inter"/>
                          <a:cs typeface="Inter"/>
                          <a:sym typeface="Inter"/>
                        </a:rPr>
                        <a:t>(F)</a:t>
                      </a:r>
                      <a:r>
                        <a:rPr lang="en" sz="1200">
                          <a:solidFill>
                            <a:srgbClr val="000000"/>
                          </a:solidFill>
                          <a:latin typeface="Inter"/>
                          <a:ea typeface="Inter"/>
                          <a:cs typeface="Inter"/>
                          <a:sym typeface="Inter"/>
                        </a:rPr>
                        <a:t>. </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Civilizations within Mesopotamia existed from about 5000 to 330 B.C.E. when the Greek king, Alexander the Great, conquered the area. The invention of writing, which came about around 3500 B.C.E., makes Mesopotamia an incredibly important civilization to study </a:t>
                      </a:r>
                      <a:r>
                        <a:rPr b="1" lang="en" sz="1200">
                          <a:solidFill>
                            <a:srgbClr val="000000"/>
                          </a:solidFill>
                          <a:latin typeface="Inter"/>
                          <a:ea typeface="Inter"/>
                          <a:cs typeface="Inter"/>
                          <a:sym typeface="Inter"/>
                        </a:rPr>
                        <a:t>(G)</a:t>
                      </a:r>
                      <a:r>
                        <a:rPr lang="en" sz="1200">
                          <a:solidFill>
                            <a:srgbClr val="000000"/>
                          </a:solidFill>
                          <a:latin typeface="Inter"/>
                          <a:ea typeface="Inter"/>
                          <a:cs typeface="Inter"/>
                          <a:sym typeface="Inter"/>
                        </a:rPr>
                        <a:t>.</a:t>
                      </a:r>
                      <a:endParaRPr sz="1200">
                        <a:latin typeface="Inter"/>
                        <a:ea typeface="Inter"/>
                        <a:cs typeface="Inter"/>
                        <a:sym typeface="Inter"/>
                      </a:endParaRPr>
                    </a:p>
                  </a:txBody>
                  <a:tcPr marT="109725" marB="109725" marR="109725" marL="109725">
                    <a:lnL cap="flat" cmpd="sng" w="12700">
                      <a:solidFill>
                        <a:srgbClr val="FFFFFF"/>
                      </a:solidFill>
                      <a:prstDash val="solid"/>
                      <a:round/>
                      <a:headEnd len="sm" w="sm" type="none"/>
                      <a:tailEnd len="sm" w="sm" type="none"/>
                    </a:lnL>
                    <a:lnR cap="flat" cmpd="sng" w="28575">
                      <a:solidFill>
                        <a:srgbClr val="E95C3D"/>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tcPr>
                </a:tc>
                <a:tc>
                  <a:txBody>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A. </a:t>
                      </a:r>
                      <a:r>
                        <a:rPr lang="en" sz="1200">
                          <a:solidFill>
                            <a:srgbClr val="000000"/>
                          </a:solidFill>
                          <a:latin typeface="Inter"/>
                          <a:ea typeface="Inter"/>
                          <a:cs typeface="Inter"/>
                          <a:sym typeface="Inter"/>
                        </a:rPr>
                        <a:t>Where was Ancient Mesopotamia located?</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B. </a:t>
                      </a:r>
                      <a:r>
                        <a:rPr lang="en" sz="1200">
                          <a:solidFill>
                            <a:srgbClr val="000000"/>
                          </a:solidFill>
                          <a:latin typeface="Inter"/>
                          <a:ea typeface="Inter"/>
                          <a:cs typeface="Inter"/>
                          <a:sym typeface="Inter"/>
                        </a:rPr>
                        <a:t>Given the context clues, what do you think the word “sedentary” means?</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C. </a:t>
                      </a:r>
                      <a:r>
                        <a:rPr lang="en" sz="1200">
                          <a:solidFill>
                            <a:srgbClr val="000000"/>
                          </a:solidFill>
                          <a:latin typeface="Inter"/>
                          <a:ea typeface="Inter"/>
                          <a:cs typeface="Inter"/>
                          <a:sym typeface="Inter"/>
                        </a:rPr>
                        <a:t>What were some inventions of the Mesopotamians?</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D. </a:t>
                      </a:r>
                      <a:r>
                        <a:rPr lang="en" sz="1200">
                          <a:solidFill>
                            <a:srgbClr val="000000"/>
                          </a:solidFill>
                          <a:latin typeface="Inter"/>
                          <a:ea typeface="Inter"/>
                          <a:cs typeface="Inter"/>
                          <a:sym typeface="Inter"/>
                        </a:rPr>
                        <a:t>What is Mesopotamian writing called?</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E. </a:t>
                      </a:r>
                      <a:r>
                        <a:rPr lang="en" sz="1200">
                          <a:solidFill>
                            <a:srgbClr val="000000"/>
                          </a:solidFill>
                          <a:latin typeface="Inter"/>
                          <a:ea typeface="Inter"/>
                          <a:cs typeface="Inter"/>
                          <a:sym typeface="Inter"/>
                        </a:rPr>
                        <a:t>What is the significance of The Epic of Gilgamesh?</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F.</a:t>
                      </a:r>
                      <a:r>
                        <a:rPr lang="en" sz="1200">
                          <a:solidFill>
                            <a:srgbClr val="000000"/>
                          </a:solidFill>
                          <a:latin typeface="Inter"/>
                          <a:ea typeface="Inter"/>
                          <a:cs typeface="Inter"/>
                          <a:sym typeface="Inter"/>
                        </a:rPr>
                        <a:t> What is the significance of Hammurabi’s Code?</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G. </a:t>
                      </a:r>
                      <a:r>
                        <a:rPr lang="en" sz="1200">
                          <a:solidFill>
                            <a:srgbClr val="000000"/>
                          </a:solidFill>
                          <a:latin typeface="Inter"/>
                          <a:ea typeface="Inter"/>
                          <a:cs typeface="Inter"/>
                          <a:sym typeface="Inter"/>
                        </a:rPr>
                        <a:t>What years do many historians use to define the era of Mesopotamia?</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latin typeface="Inter"/>
                        <a:ea typeface="Inter"/>
                        <a:cs typeface="Inter"/>
                        <a:sym typeface="Inter"/>
                      </a:endParaRPr>
                    </a:p>
                  </a:txBody>
                  <a:tcPr marT="109725" marB="109725" marR="109725" marL="109725">
                    <a:lnL cap="flat" cmpd="sng" w="28575">
                      <a:solidFill>
                        <a:srgbClr val="E95C3D"/>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0" name="Shape 110"/>
        <p:cNvGrpSpPr/>
        <p:nvPr/>
      </p:nvGrpSpPr>
      <p:grpSpPr>
        <a:xfrm>
          <a:off x="0" y="0"/>
          <a:ext cx="0" cy="0"/>
          <a:chOff x="0" y="0"/>
          <a:chExt cx="0" cy="0"/>
        </a:xfrm>
      </p:grpSpPr>
      <p:sp>
        <p:nvSpPr>
          <p:cNvPr id="111" name="Google Shape;111;p2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Document A</a:t>
            </a:r>
            <a:endParaRPr sz="1900">
              <a:latin typeface="Halant"/>
              <a:ea typeface="Halant"/>
              <a:cs typeface="Halant"/>
              <a:sym typeface="Halant"/>
            </a:endParaRPr>
          </a:p>
        </p:txBody>
      </p:sp>
      <p:pic>
        <p:nvPicPr>
          <p:cNvPr id="112" name="Google Shape;112;p2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3" name="Google Shape;113;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Clr>
                <a:schemeClr val="dk1"/>
              </a:buClr>
              <a:buSzPts val="1100"/>
              <a:buFont typeface="Arial"/>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r">
              <a:spcBef>
                <a:spcPts val="0"/>
              </a:spcBef>
              <a:spcAft>
                <a:spcPts val="0"/>
              </a:spcAft>
              <a:buNone/>
            </a:pPr>
            <a:r>
              <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4" name="Google Shape;114;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15" name="Google Shape;115;p26"/>
          <p:cNvSpPr txBox="1"/>
          <p:nvPr/>
        </p:nvSpPr>
        <p:spPr>
          <a:xfrm>
            <a:off x="425700" y="5834400"/>
            <a:ext cx="6921000" cy="3297000"/>
          </a:xfrm>
          <a:prstGeom prst="rect">
            <a:avLst/>
          </a:prstGeom>
          <a:noFill/>
          <a:ln cap="flat" cmpd="sng" w="19050">
            <a:solidFill>
              <a:srgbClr val="9E9E9E"/>
            </a:solidFill>
            <a:prstDash val="solid"/>
            <a:round/>
            <a:headEnd len="sm" w="sm" type="none"/>
            <a:tailEnd len="sm" w="sm" type="none"/>
          </a:ln>
        </p:spPr>
        <p:txBody>
          <a:bodyPr anchorCtr="0" anchor="t" bIns="109725" lIns="109725" spcFirstLastPara="1" rIns="109725" wrap="square" tIns="1097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According to the author, why does writing “take off” in Mesopotamia?</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Describe how phonograms work. How does this show a change in writing in Ancient Mesopotamia?</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By 2500 B.C.E., writing was used for many types of documents, including religious and political records. What does this wide range of uses reveal about the role of writing in Mesopotamian civilization?</a:t>
            </a:r>
            <a:endParaRPr sz="1200">
              <a:solidFill>
                <a:schemeClr val="dk1"/>
              </a:solidFill>
              <a:latin typeface="Inter"/>
              <a:ea typeface="Inter"/>
              <a:cs typeface="Inter"/>
              <a:sym typeface="Inter"/>
            </a:endParaRPr>
          </a:p>
        </p:txBody>
      </p:sp>
      <p:graphicFrame>
        <p:nvGraphicFramePr>
          <p:cNvPr id="116" name="Google Shape;116;p26"/>
          <p:cNvGraphicFramePr/>
          <p:nvPr/>
        </p:nvGraphicFramePr>
        <p:xfrm>
          <a:off x="419150" y="940863"/>
          <a:ext cx="3000000" cy="3000000"/>
        </p:xfrm>
        <a:graphic>
          <a:graphicData uri="http://schemas.openxmlformats.org/drawingml/2006/table">
            <a:tbl>
              <a:tblPr>
                <a:noFill/>
                <a:tableStyleId>{58AA0B94-5C3E-4887-B702-7BFD01AF6901}</a:tableStyleId>
              </a:tblPr>
              <a:tblGrid>
                <a:gridCol w="6934200"/>
              </a:tblGrid>
              <a:tr h="288075">
                <a:tc>
                  <a:txBody>
                    <a:bodyPr/>
                    <a:lstStyle/>
                    <a:p>
                      <a:pPr indent="0" lvl="0" marL="0" rtl="0" algn="l">
                        <a:spcBef>
                          <a:spcPts val="0"/>
                        </a:spcBef>
                        <a:spcAft>
                          <a:spcPts val="0"/>
                        </a:spcAft>
                        <a:buNone/>
                      </a:pPr>
                      <a:r>
                        <a:rPr lang="en" sz="1200">
                          <a:latin typeface="Halant"/>
                          <a:ea typeface="Halant"/>
                          <a:cs typeface="Halant"/>
                          <a:sym typeface="Halant"/>
                        </a:rPr>
                        <a:t>Source: Ira Spar. “The Origins of Writing.” In </a:t>
                      </a:r>
                      <a:r>
                        <a:rPr i="1" lang="en" sz="1200">
                          <a:latin typeface="Halant"/>
                          <a:ea typeface="Halant"/>
                          <a:cs typeface="Halant"/>
                          <a:sym typeface="Halant"/>
                        </a:rPr>
                        <a:t>Heilbrunn Timeline of Art History</a:t>
                      </a:r>
                      <a:r>
                        <a:rPr lang="en" sz="1200">
                          <a:latin typeface="Halant"/>
                          <a:ea typeface="Halant"/>
                          <a:cs typeface="Halant"/>
                          <a:sym typeface="Halant"/>
                        </a:rPr>
                        <a:t>. New York: The Metropolitan Museum of Art, 2000–(October 2004).</a:t>
                      </a:r>
                      <a:endParaRPr sz="1000">
                        <a:latin typeface="Halant"/>
                        <a:ea typeface="Halant"/>
                        <a:cs typeface="Halant"/>
                        <a:sym typeface="Halant"/>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2453525">
                <a:tc>
                  <a:txBody>
                    <a:bodyPr/>
                    <a:lstStyle/>
                    <a:p>
                      <a:pPr indent="0" lvl="0" marL="0" rtl="0" algn="l">
                        <a:spcBef>
                          <a:spcPts val="0"/>
                        </a:spcBef>
                        <a:spcAft>
                          <a:spcPts val="0"/>
                        </a:spcAft>
                        <a:buNone/>
                      </a:pPr>
                      <a:r>
                        <a:rPr lang="en" sz="1200">
                          <a:latin typeface="Inter"/>
                          <a:ea typeface="Inter"/>
                          <a:cs typeface="Inter"/>
                          <a:sym typeface="Inter"/>
                        </a:rPr>
                        <a:t>Recent archaeological research indicates that the origin and spread of writing may be more complex than previously thought… Writing “took off” as the need for more permanent accounting practices became evident with the rapid growth of large cities with mixed populations at the end of the 3000 B.C. Initially, a reed or stick was used to draw pictographs and abstract signs into moistened clay… Over time, pictographic representation was replaced with wedge-shaped signs, formed by impressing the tip of a reed or wood stylus into the surface of a clay tablet. Modern (nineteenth-century) scholars called this type of writing cuneiform after the Latin term for wedge, cuneus.</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Some of the earliest signs inscribed on the tablets picture rations that needed to be counted, such as grain, fish, and various types of animals… A major advance was made when a sign no longer just represented its intended meaning, but also a sound or group of sounds, [these are known as phonograms]. To use a modern example, a picture of an “eye” could represent both an “eye” and the pronoun “I.” An image of a tin can indicates both an object and the concept “can,” that is, the ability to accomplish a goal. A drawing of a reed can represent both a plant and the verbal element “read.” When taken together, the statement “I can read” can be [formed].</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[This was] the beginning of a true writing system… that allowed the scribe to express ideas. By the middle of the third millennium B.C. [2500 B.C.E.], cuneiform primarily written on clay tablets was used for a vast array of economic, religious, political, literary, and scholarly documents.</a:t>
                      </a:r>
                      <a:endParaRPr sz="1200">
                        <a:latin typeface="Inter"/>
                        <a:ea typeface="Inter"/>
                        <a:cs typeface="Inter"/>
                        <a:sym typeface="Inter"/>
                      </a:endParaRPr>
                    </a:p>
                  </a:txBody>
                  <a:tcPr marT="109725" marB="109725" marR="109725" marL="109725">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0" name="Shape 120"/>
        <p:cNvGrpSpPr/>
        <p:nvPr/>
      </p:nvGrpSpPr>
      <p:grpSpPr>
        <a:xfrm>
          <a:off x="0" y="0"/>
          <a:ext cx="0" cy="0"/>
          <a:chOff x="0" y="0"/>
          <a:chExt cx="0" cy="0"/>
        </a:xfrm>
      </p:grpSpPr>
      <p:sp>
        <p:nvSpPr>
          <p:cNvPr id="121" name="Google Shape;121;p2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Document B</a:t>
            </a:r>
            <a:endParaRPr sz="1900">
              <a:latin typeface="Halant"/>
              <a:ea typeface="Halant"/>
              <a:cs typeface="Halant"/>
              <a:sym typeface="Halant"/>
            </a:endParaRPr>
          </a:p>
        </p:txBody>
      </p:sp>
      <p:pic>
        <p:nvPicPr>
          <p:cNvPr id="122" name="Google Shape;122;p2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3" name="Google Shape;123;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Clr>
                <a:schemeClr val="dk1"/>
              </a:buClr>
              <a:buSzPts val="1100"/>
              <a:buFont typeface="Arial"/>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r">
              <a:spcBef>
                <a:spcPts val="0"/>
              </a:spcBef>
              <a:spcAft>
                <a:spcPts val="0"/>
              </a:spcAft>
              <a:buNone/>
            </a:pPr>
            <a:r>
              <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4" name="Google Shape;124;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25" name="Google Shape;125;p27"/>
          <p:cNvSpPr txBox="1"/>
          <p:nvPr/>
        </p:nvSpPr>
        <p:spPr>
          <a:xfrm>
            <a:off x="434400" y="6062125"/>
            <a:ext cx="6903600" cy="3063300"/>
          </a:xfrm>
          <a:prstGeom prst="rect">
            <a:avLst/>
          </a:prstGeom>
          <a:noFill/>
          <a:ln cap="flat" cmpd="sng" w="19050">
            <a:solidFill>
              <a:srgbClr val="9E9E9E"/>
            </a:solidFill>
            <a:prstDash val="solid"/>
            <a:round/>
            <a:headEnd len="sm" w="sm" type="none"/>
            <a:tailEnd len="sm" w="sm" type="none"/>
          </a:ln>
        </p:spPr>
        <p:txBody>
          <a:bodyPr anchorCtr="0" anchor="t" bIns="109725" lIns="109725" spcFirstLastPara="1" rIns="109725" wrap="square" tIns="1097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During what years did the “New Babylonian” period take place?</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Pick one object from this chart (i.e. “star,” “man,” “fish,” etc.) and explain how that object’s depiction in cuneiform changed over time.</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consistencies do you notice in the writing over the course of these four periods of Mesopotamian history?</a:t>
            </a:r>
            <a:endParaRPr sz="1200">
              <a:solidFill>
                <a:schemeClr val="dk1"/>
              </a:solidFill>
              <a:latin typeface="Inter"/>
              <a:ea typeface="Inter"/>
              <a:cs typeface="Inter"/>
              <a:sym typeface="Inter"/>
            </a:endParaRPr>
          </a:p>
        </p:txBody>
      </p:sp>
      <p:graphicFrame>
        <p:nvGraphicFramePr>
          <p:cNvPr id="126" name="Google Shape;126;p27"/>
          <p:cNvGraphicFramePr/>
          <p:nvPr/>
        </p:nvGraphicFramePr>
        <p:xfrm>
          <a:off x="419150" y="902650"/>
          <a:ext cx="3000000" cy="3000000"/>
        </p:xfrm>
        <a:graphic>
          <a:graphicData uri="http://schemas.openxmlformats.org/drawingml/2006/table">
            <a:tbl>
              <a:tblPr>
                <a:noFill/>
                <a:tableStyleId>{58AA0B94-5C3E-4887-B702-7BFD01AF6901}</a:tableStyleId>
              </a:tblPr>
              <a:tblGrid>
                <a:gridCol w="6934200"/>
              </a:tblGrid>
              <a:tr h="298625">
                <a:tc>
                  <a:txBody>
                    <a:bodyPr/>
                    <a:lstStyle/>
                    <a:p>
                      <a:pPr indent="0" lvl="0" marL="0" rtl="0" algn="l">
                        <a:spcBef>
                          <a:spcPts val="0"/>
                        </a:spcBef>
                        <a:spcAft>
                          <a:spcPts val="0"/>
                        </a:spcAft>
                        <a:buNone/>
                      </a:pPr>
                      <a:r>
                        <a:rPr lang="en" sz="1200">
                          <a:latin typeface="Halant"/>
                          <a:ea typeface="Halant"/>
                          <a:cs typeface="Halant"/>
                          <a:sym typeface="Halant"/>
                        </a:rPr>
                        <a:t>Source: Table Illustrating the Simplification of Cuneiform Signs, in the British Museum’s </a:t>
                      </a:r>
                      <a:r>
                        <a:rPr i="1" lang="en" sz="1200">
                          <a:latin typeface="Halant"/>
                          <a:ea typeface="Halant"/>
                          <a:cs typeface="Halant"/>
                          <a:sym typeface="Halant"/>
                        </a:rPr>
                        <a:t>A Guide to the Babylonian and Assyrian Antiquities</a:t>
                      </a:r>
                      <a:r>
                        <a:rPr lang="en" sz="1200">
                          <a:latin typeface="Halant"/>
                          <a:ea typeface="Halant"/>
                          <a:cs typeface="Halant"/>
                          <a:sym typeface="Halant"/>
                        </a:rPr>
                        <a:t>, 1922.</a:t>
                      </a:r>
                      <a:endParaRPr sz="1200">
                        <a:latin typeface="Halant"/>
                        <a:ea typeface="Halant"/>
                        <a:cs typeface="Halant"/>
                        <a:sym typeface="Halant"/>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4231425">
                <a:tc>
                  <a:txBody>
                    <a:bodyPr/>
                    <a:lstStyle/>
                    <a:p>
                      <a:pPr indent="0" lvl="0" marL="0" rtl="0" algn="ctr">
                        <a:spcBef>
                          <a:spcPts val="0"/>
                        </a:spcBef>
                        <a:spcAft>
                          <a:spcPts val="0"/>
                        </a:spcAft>
                        <a:buNone/>
                      </a:pPr>
                      <a:r>
                        <a:rPr b="1" lang="en" sz="1200">
                          <a:latin typeface="Inter"/>
                          <a:ea typeface="Inter"/>
                          <a:cs typeface="Inter"/>
                          <a:sym typeface="Inter"/>
                        </a:rPr>
                        <a:t>Dates of Time Periods</a:t>
                      </a:r>
                      <a:endParaRPr b="1" sz="1200">
                        <a:latin typeface="Inter"/>
                        <a:ea typeface="Inter"/>
                        <a:cs typeface="Inter"/>
                        <a:sym typeface="Inter"/>
                      </a:endParaRPr>
                    </a:p>
                    <a:p>
                      <a:pPr indent="0" lvl="0" marL="0" rtl="0" algn="l">
                        <a:spcBef>
                          <a:spcPts val="0"/>
                        </a:spcBef>
                        <a:spcAft>
                          <a:spcPts val="0"/>
                        </a:spcAft>
                        <a:buNone/>
                      </a:pPr>
                      <a:r>
                        <a:t/>
                      </a:r>
                      <a:endParaRPr>
                        <a:latin typeface="Work Sans"/>
                        <a:ea typeface="Work Sans"/>
                        <a:cs typeface="Work Sans"/>
                        <a:sym typeface="Work Sans"/>
                      </a:endParaRPr>
                    </a:p>
                    <a:p>
                      <a:pPr indent="0" lvl="0" marL="0" rtl="0" algn="l">
                        <a:spcBef>
                          <a:spcPts val="0"/>
                        </a:spcBef>
                        <a:spcAft>
                          <a:spcPts val="0"/>
                        </a:spcAft>
                        <a:buNone/>
                      </a:pPr>
                      <a:r>
                        <a:t/>
                      </a:r>
                      <a:endParaRPr sz="1200">
                        <a:latin typeface="Work Sans"/>
                        <a:ea typeface="Work Sans"/>
                        <a:cs typeface="Work Sans"/>
                        <a:sym typeface="Work Sans"/>
                      </a:endParaRPr>
                    </a:p>
                  </a:txBody>
                  <a:tcPr marT="109725" marB="109725" marR="109725" marL="109725">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FFFFFF"/>
                      </a:solidFill>
                      <a:prstDash val="solid"/>
                      <a:round/>
                      <a:headEnd len="sm" w="sm" type="none"/>
                      <a:tailEnd len="sm" w="sm" type="none"/>
                    </a:lnB>
                  </a:tcPr>
                </a:tc>
              </a:tr>
            </a:tbl>
          </a:graphicData>
        </a:graphic>
      </p:graphicFrame>
      <p:pic>
        <p:nvPicPr>
          <p:cNvPr id="127" name="Google Shape;127;p27"/>
          <p:cNvPicPr preferRelativeResize="0"/>
          <p:nvPr/>
        </p:nvPicPr>
        <p:blipFill>
          <a:blip r:embed="rId4">
            <a:alphaModFix/>
          </a:blip>
          <a:stretch>
            <a:fillRect/>
          </a:stretch>
        </p:blipFill>
        <p:spPr>
          <a:xfrm>
            <a:off x="381550" y="1902650"/>
            <a:ext cx="5624951" cy="3931023"/>
          </a:xfrm>
          <a:prstGeom prst="rect">
            <a:avLst/>
          </a:prstGeom>
          <a:noFill/>
          <a:ln>
            <a:noFill/>
          </a:ln>
        </p:spPr>
      </p:pic>
      <p:sp>
        <p:nvSpPr>
          <p:cNvPr id="128" name="Google Shape;128;p27"/>
          <p:cNvSpPr txBox="1"/>
          <p:nvPr/>
        </p:nvSpPr>
        <p:spPr>
          <a:xfrm>
            <a:off x="6006500" y="2948150"/>
            <a:ext cx="1317000" cy="22545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Dates of Time Periods</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chemeClr val="dk1"/>
                </a:solidFill>
                <a:latin typeface="Inter"/>
                <a:ea typeface="Inter"/>
                <a:cs typeface="Inter"/>
                <a:sym typeface="Inter"/>
              </a:rPr>
              <a:t>Pictograph</a:t>
            </a:r>
            <a:r>
              <a:rPr lang="en" sz="1000">
                <a:solidFill>
                  <a:schemeClr val="dk1"/>
                </a:solidFill>
                <a:latin typeface="Inter"/>
                <a:ea typeface="Inter"/>
                <a:cs typeface="Inter"/>
                <a:sym typeface="Inter"/>
              </a:rPr>
              <a:t>: around 3000 B.C.</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chemeClr val="dk1"/>
                </a:solidFill>
                <a:latin typeface="Inter"/>
                <a:ea typeface="Inter"/>
                <a:cs typeface="Inter"/>
                <a:sym typeface="Inter"/>
              </a:rPr>
              <a:t>Old Babylonian</a:t>
            </a:r>
            <a:r>
              <a:rPr lang="en" sz="1000">
                <a:solidFill>
                  <a:schemeClr val="dk1"/>
                </a:solidFill>
                <a:latin typeface="Inter"/>
                <a:ea typeface="Inter"/>
                <a:cs typeface="Inter"/>
                <a:sym typeface="Inter"/>
              </a:rPr>
              <a:t>: 2000-1600 B.C.E.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chemeClr val="dk1"/>
                </a:solidFill>
                <a:latin typeface="Inter"/>
                <a:ea typeface="Inter"/>
                <a:cs typeface="Inter"/>
                <a:sym typeface="Inter"/>
              </a:rPr>
              <a:t>Assyrian</a:t>
            </a:r>
            <a:r>
              <a:rPr lang="en" sz="1000">
                <a:solidFill>
                  <a:schemeClr val="dk1"/>
                </a:solidFill>
                <a:latin typeface="Inter"/>
                <a:ea typeface="Inter"/>
                <a:cs typeface="Inter"/>
                <a:sym typeface="Inter"/>
              </a:rPr>
              <a:t>:     2025- 609 B.C.E.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chemeClr val="dk1"/>
                </a:solidFill>
                <a:latin typeface="Inter"/>
                <a:ea typeface="Inter"/>
                <a:cs typeface="Inter"/>
                <a:sym typeface="Inter"/>
              </a:rPr>
              <a:t>New Babylonian</a:t>
            </a:r>
            <a:r>
              <a:rPr lang="en" sz="1000">
                <a:solidFill>
                  <a:schemeClr val="dk1"/>
                </a:solidFill>
                <a:latin typeface="Inter"/>
                <a:ea typeface="Inter"/>
                <a:cs typeface="Inter"/>
                <a:sym typeface="Inter"/>
              </a:rPr>
              <a:t>: 626-539 B.C.E.</a:t>
            </a:r>
            <a:endParaRPr sz="1900">
              <a:solidFill>
                <a:schemeClr val="dk2"/>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2" name="Shape 132"/>
        <p:cNvGrpSpPr/>
        <p:nvPr/>
      </p:nvGrpSpPr>
      <p:grpSpPr>
        <a:xfrm>
          <a:off x="0" y="0"/>
          <a:ext cx="0" cy="0"/>
          <a:chOff x="0" y="0"/>
          <a:chExt cx="0" cy="0"/>
        </a:xfrm>
      </p:grpSpPr>
      <p:pic>
        <p:nvPicPr>
          <p:cNvPr id="133" name="Google Shape;133;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4" name="Google Shape;134;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5" name="Google Shape;135;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36" name="Google Shape;136;p28"/>
          <p:cNvSpPr txBox="1"/>
          <p:nvPr/>
        </p:nvSpPr>
        <p:spPr>
          <a:xfrm>
            <a:off x="0" y="0"/>
            <a:ext cx="7772400" cy="754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2200">
                <a:latin typeface="Plus Jakarta Sans Medium"/>
                <a:ea typeface="Plus Jakarta Sans Medium"/>
                <a:cs typeface="Plus Jakarta Sans Medium"/>
                <a:sym typeface="Plus Jakarta Sans Medium"/>
              </a:rPr>
              <a:t>Peer</a:t>
            </a:r>
            <a:r>
              <a:rPr lang="en" sz="2200">
                <a:latin typeface="Plus Jakarta Sans Medium"/>
                <a:ea typeface="Plus Jakarta Sans Medium"/>
                <a:cs typeface="Plus Jakarta Sans Medium"/>
                <a:sym typeface="Plus Jakarta Sans Medium"/>
              </a:rPr>
              <a:t> Teaching Worksheet</a:t>
            </a:r>
            <a:endParaRPr sz="2100">
              <a:latin typeface="Plus Jakarta Sans Medium"/>
              <a:ea typeface="Plus Jakarta Sans Medium"/>
              <a:cs typeface="Plus Jakarta Sans Medium"/>
              <a:sym typeface="Plus Jakarta Sans Medium"/>
            </a:endParaRPr>
          </a:p>
        </p:txBody>
      </p:sp>
      <p:pic>
        <p:nvPicPr>
          <p:cNvPr id="137" name="Google Shape;137;p28"/>
          <p:cNvPicPr preferRelativeResize="0"/>
          <p:nvPr/>
        </p:nvPicPr>
        <p:blipFill>
          <a:blip r:embed="rId4">
            <a:alphaModFix/>
          </a:blip>
          <a:stretch>
            <a:fillRect/>
          </a:stretch>
        </p:blipFill>
        <p:spPr>
          <a:xfrm>
            <a:off x="77225" y="161512"/>
            <a:ext cx="1039823" cy="431175"/>
          </a:xfrm>
          <a:prstGeom prst="rect">
            <a:avLst/>
          </a:prstGeom>
          <a:noFill/>
          <a:ln>
            <a:noFill/>
          </a:ln>
        </p:spPr>
      </p:pic>
      <p:graphicFrame>
        <p:nvGraphicFramePr>
          <p:cNvPr id="138" name="Google Shape;138;p28"/>
          <p:cNvGraphicFramePr/>
          <p:nvPr/>
        </p:nvGraphicFramePr>
        <p:xfrm>
          <a:off x="465500" y="1408825"/>
          <a:ext cx="3000000" cy="3000000"/>
        </p:xfrm>
        <a:graphic>
          <a:graphicData uri="http://schemas.openxmlformats.org/drawingml/2006/table">
            <a:tbl>
              <a:tblPr>
                <a:noFill/>
                <a:tableStyleId>{CCE8B89D-6913-4A34-A357-ACED41D65712}</a:tableStyleId>
              </a:tblPr>
              <a:tblGrid>
                <a:gridCol w="3420700"/>
                <a:gridCol w="3420700"/>
              </a:tblGrid>
              <a:tr h="283650">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My Document Set:   </a:t>
                      </a:r>
                      <a:r>
                        <a:rPr lang="en" sz="1300">
                          <a:solidFill>
                            <a:schemeClr val="dk1"/>
                          </a:solidFill>
                          <a:latin typeface="Inter"/>
                          <a:ea typeface="Inter"/>
                          <a:cs typeface="Inter"/>
                          <a:sym typeface="Inter"/>
                        </a:rPr>
                        <a:t>    ☐ Writing       ☐ Architecture    </a:t>
                      </a:r>
                      <a:endParaRPr sz="1500">
                        <a:solidFill>
                          <a:schemeClr val="accent1"/>
                        </a:solidFill>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hMerge="1"/>
              </a:tr>
              <a:tr h="3062325">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Summarize your Source Set</a:t>
                      </a:r>
                      <a:endParaRPr b="1" sz="1200">
                        <a:solidFill>
                          <a:schemeClr val="dk1"/>
                        </a:solidFill>
                        <a:latin typeface="Inter"/>
                        <a:ea typeface="Inter"/>
                        <a:cs typeface="Inter"/>
                        <a:sym typeface="Inter"/>
                      </a:endParaRPr>
                    </a:p>
                    <a:p>
                      <a:pPr indent="0" lvl="0" marL="0" rtl="0" algn="ctr">
                        <a:spcBef>
                          <a:spcPts val="0"/>
                        </a:spcBef>
                        <a:spcAft>
                          <a:spcPts val="0"/>
                        </a:spcAft>
                        <a:buNone/>
                      </a:pPr>
                      <a:r>
                        <a:rPr lang="en" sz="1200">
                          <a:solidFill>
                            <a:schemeClr val="dk1"/>
                          </a:solidFill>
                          <a:latin typeface="Inter"/>
                          <a:ea typeface="Inter"/>
                          <a:cs typeface="Inter"/>
                          <a:sym typeface="Inter"/>
                        </a:rPr>
                        <a:t>Write a short summary (2–3 sentences) explaining the main idea of your documents</a:t>
                      </a:r>
                      <a:endParaRPr i="1" sz="1200">
                        <a:solidFill>
                          <a:schemeClr val="dk1"/>
                        </a:solidFill>
                        <a:latin typeface="Inter"/>
                        <a:ea typeface="Inter"/>
                        <a:cs typeface="Inter"/>
                        <a:sym typeface="Inter"/>
                      </a:endParaRPr>
                    </a:p>
                    <a:p>
                      <a:pPr indent="0" lvl="0" marL="0" rtl="0" algn="ctr">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What I learned about Mesopotamia</a:t>
                      </a:r>
                      <a:endParaRPr b="1" sz="1200">
                        <a:solidFill>
                          <a:schemeClr val="dk1"/>
                        </a:solidFill>
                        <a:latin typeface="Inter"/>
                        <a:ea typeface="Inter"/>
                        <a:cs typeface="Inter"/>
                        <a:sym typeface="Inter"/>
                      </a:endParaRPr>
                    </a:p>
                    <a:p>
                      <a:pPr indent="0" lvl="0" marL="0" rtl="0" algn="ctr">
                        <a:spcBef>
                          <a:spcPts val="0"/>
                        </a:spcBef>
                        <a:spcAft>
                          <a:spcPts val="0"/>
                        </a:spcAft>
                        <a:buNone/>
                      </a:pPr>
                      <a:r>
                        <a:rPr lang="en" sz="1200">
                          <a:solidFill>
                            <a:schemeClr val="dk1"/>
                          </a:solidFill>
                          <a:latin typeface="Inter"/>
                          <a:ea typeface="Inter"/>
                          <a:cs typeface="Inter"/>
                          <a:sym typeface="Inter"/>
                        </a:rPr>
                        <a:t>List two things you learned about Mesopotamia</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i="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accent1"/>
                        </a:solidFill>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bl>
          </a:graphicData>
        </a:graphic>
      </p:graphicFrame>
      <p:sp>
        <p:nvSpPr>
          <p:cNvPr id="139" name="Google Shape;139;p28"/>
          <p:cNvSpPr txBox="1"/>
          <p:nvPr/>
        </p:nvSpPr>
        <p:spPr>
          <a:xfrm>
            <a:off x="381550" y="900700"/>
            <a:ext cx="6841500" cy="431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Directions:</a:t>
            </a:r>
            <a:r>
              <a:rPr lang="en" sz="1200">
                <a:solidFill>
                  <a:schemeClr val="dk1"/>
                </a:solidFill>
                <a:latin typeface="Inter"/>
                <a:ea typeface="Inter"/>
                <a:cs typeface="Inter"/>
                <a:sym typeface="Inter"/>
              </a:rPr>
              <a:t> While your partner is teaching, listen carefully and jot down notes in each of the boxes.</a:t>
            </a:r>
            <a:endParaRPr sz="1200">
              <a:solidFill>
                <a:schemeClr val="dk1"/>
              </a:solidFill>
              <a:latin typeface="Inter"/>
              <a:ea typeface="Inter"/>
              <a:cs typeface="Inter"/>
              <a:sym typeface="Inter"/>
            </a:endParaRPr>
          </a:p>
        </p:txBody>
      </p:sp>
      <p:sp>
        <p:nvSpPr>
          <p:cNvPr id="140" name="Google Shape;140;p28"/>
          <p:cNvSpPr/>
          <p:nvPr/>
        </p:nvSpPr>
        <p:spPr>
          <a:xfrm>
            <a:off x="465500" y="4958975"/>
            <a:ext cx="6841500" cy="361200"/>
          </a:xfrm>
          <a:prstGeom prst="rect">
            <a:avLst/>
          </a:prstGeom>
          <a:solidFill>
            <a:schemeClr val="accen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500">
                <a:solidFill>
                  <a:schemeClr val="lt1"/>
                </a:solidFill>
                <a:latin typeface="Inter"/>
                <a:ea typeface="Inter"/>
                <a:cs typeface="Inter"/>
                <a:sym typeface="Inter"/>
              </a:rPr>
              <a:t>Learn from your Partner</a:t>
            </a:r>
            <a:endParaRPr b="1" sz="1500">
              <a:solidFill>
                <a:schemeClr val="lt1"/>
              </a:solidFill>
              <a:latin typeface="Inter"/>
              <a:ea typeface="Inter"/>
              <a:cs typeface="Inter"/>
              <a:sym typeface="Inter"/>
            </a:endParaRPr>
          </a:p>
        </p:txBody>
      </p:sp>
      <p:graphicFrame>
        <p:nvGraphicFramePr>
          <p:cNvPr id="141" name="Google Shape;141;p28"/>
          <p:cNvGraphicFramePr/>
          <p:nvPr/>
        </p:nvGraphicFramePr>
        <p:xfrm>
          <a:off x="465500" y="5427050"/>
          <a:ext cx="3000000" cy="3000000"/>
        </p:xfrm>
        <a:graphic>
          <a:graphicData uri="http://schemas.openxmlformats.org/drawingml/2006/table">
            <a:tbl>
              <a:tblPr>
                <a:noFill/>
                <a:tableStyleId>{CCE8B89D-6913-4A34-A357-ACED41D65712}</a:tableStyleId>
              </a:tblPr>
              <a:tblGrid>
                <a:gridCol w="3420700"/>
                <a:gridCol w="3420700"/>
              </a:tblGrid>
              <a:tr h="408100">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My Partner’s Document Set:   </a:t>
                      </a:r>
                      <a:r>
                        <a:rPr lang="en" sz="1300">
                          <a:solidFill>
                            <a:schemeClr val="dk1"/>
                          </a:solidFill>
                          <a:latin typeface="Inter"/>
                          <a:ea typeface="Inter"/>
                          <a:cs typeface="Inter"/>
                          <a:sym typeface="Inter"/>
                        </a:rPr>
                        <a:t>    ☐ Writing       ☐ Architecture    </a:t>
                      </a:r>
                      <a:endParaRPr sz="1500">
                        <a:solidFill>
                          <a:schemeClr val="accent1"/>
                        </a:solidFill>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hMerge="1"/>
              </a:tr>
              <a:tr h="3132125">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Summarize your Partner’s Source Set</a:t>
                      </a:r>
                      <a:endParaRPr b="1" sz="1200">
                        <a:solidFill>
                          <a:schemeClr val="dk1"/>
                        </a:solidFill>
                        <a:latin typeface="Inter"/>
                        <a:ea typeface="Inter"/>
                        <a:cs typeface="Inter"/>
                        <a:sym typeface="Inter"/>
                      </a:endParaRPr>
                    </a:p>
                    <a:p>
                      <a:pPr indent="0" lvl="0" marL="0" rtl="0" algn="ctr">
                        <a:spcBef>
                          <a:spcPts val="0"/>
                        </a:spcBef>
                        <a:spcAft>
                          <a:spcPts val="0"/>
                        </a:spcAft>
                        <a:buNone/>
                      </a:pPr>
                      <a:r>
                        <a:rPr lang="en" sz="1200">
                          <a:solidFill>
                            <a:schemeClr val="dk1"/>
                          </a:solidFill>
                          <a:latin typeface="Inter"/>
                          <a:ea typeface="Inter"/>
                          <a:cs typeface="Inter"/>
                          <a:sym typeface="Inter"/>
                        </a:rPr>
                        <a:t>Write a short summary (2–3 sentences) explaining the main idea of your partner’s document set.</a:t>
                      </a:r>
                      <a:endParaRPr i="1" sz="1200">
                        <a:solidFill>
                          <a:schemeClr val="dk1"/>
                        </a:solidFill>
                        <a:latin typeface="Inter"/>
                        <a:ea typeface="Inter"/>
                        <a:cs typeface="Inter"/>
                        <a:sym typeface="Inter"/>
                      </a:endParaRPr>
                    </a:p>
                    <a:p>
                      <a:pPr indent="0" lvl="0" marL="0" rtl="0" algn="ctr">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What I learned about Mesopotamia</a:t>
                      </a:r>
                      <a:endParaRPr b="1" sz="1200">
                        <a:solidFill>
                          <a:schemeClr val="dk1"/>
                        </a:solidFill>
                        <a:latin typeface="Inter"/>
                        <a:ea typeface="Inter"/>
                        <a:cs typeface="Inter"/>
                        <a:sym typeface="Inter"/>
                      </a:endParaRPr>
                    </a:p>
                    <a:p>
                      <a:pPr indent="0" lvl="0" marL="0" rtl="0" algn="ctr">
                        <a:spcBef>
                          <a:spcPts val="0"/>
                        </a:spcBef>
                        <a:spcAft>
                          <a:spcPts val="0"/>
                        </a:spcAft>
                        <a:buNone/>
                      </a:pPr>
                      <a:r>
                        <a:rPr lang="en" sz="1200">
                          <a:solidFill>
                            <a:schemeClr val="dk1"/>
                          </a:solidFill>
                          <a:latin typeface="Inter"/>
                          <a:ea typeface="Inter"/>
                          <a:cs typeface="Inter"/>
                          <a:sym typeface="Inter"/>
                        </a:rPr>
                        <a:t>List two things you learned about Mesopotamia from your partner.</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i="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accent1"/>
                        </a:solidFill>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5" name="Shape 145"/>
        <p:cNvGrpSpPr/>
        <p:nvPr/>
      </p:nvGrpSpPr>
      <p:grpSpPr>
        <a:xfrm>
          <a:off x="0" y="0"/>
          <a:ext cx="0" cy="0"/>
          <a:chOff x="0" y="0"/>
          <a:chExt cx="0" cy="0"/>
        </a:xfrm>
      </p:grpSpPr>
      <p:sp>
        <p:nvSpPr>
          <p:cNvPr id="146" name="Google Shape;146;p2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What is the Context? - Mesopotamia (Exemplar)</a:t>
            </a:r>
            <a:endParaRPr sz="1800">
              <a:latin typeface="Halant"/>
              <a:ea typeface="Halant"/>
              <a:cs typeface="Halant"/>
              <a:sym typeface="Halant"/>
            </a:endParaRPr>
          </a:p>
        </p:txBody>
      </p:sp>
      <p:pic>
        <p:nvPicPr>
          <p:cNvPr id="147" name="Google Shape;147;p29"/>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48" name="Google Shape;148;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9" name="Google Shape;149;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50" name="Google Shape;150;p29"/>
          <p:cNvSpPr txBox="1"/>
          <p:nvPr/>
        </p:nvSpPr>
        <p:spPr>
          <a:xfrm>
            <a:off x="1878102" y="891863"/>
            <a:ext cx="5439300" cy="777600"/>
          </a:xfrm>
          <a:prstGeom prst="rect">
            <a:avLst/>
          </a:prstGeom>
          <a:noFill/>
          <a:ln>
            <a:noFill/>
          </a:ln>
        </p:spPr>
        <p:txBody>
          <a:bodyPr anchorCtr="0" anchor="t" bIns="116075" lIns="116075" spcFirstLastPara="1" rIns="116075" wrap="square" tIns="116075">
            <a:noAutofit/>
          </a:bodyPr>
          <a:lstStyle/>
          <a:p>
            <a:pPr indent="0" lvl="0" marL="0" rtl="0" algn="l">
              <a:spcBef>
                <a:spcPts val="0"/>
              </a:spcBef>
              <a:spcAft>
                <a:spcPts val="0"/>
              </a:spcAft>
              <a:buNone/>
            </a:pPr>
            <a:r>
              <a:rPr b="1" lang="en" sz="1300">
                <a:latin typeface="Halant"/>
                <a:ea typeface="Halant"/>
                <a:cs typeface="Halant"/>
                <a:sym typeface="Halant"/>
              </a:rPr>
              <a:t>Contextualization</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latin typeface="Inter"/>
                <a:ea typeface="Inter"/>
                <a:cs typeface="Inter"/>
                <a:sym typeface="Inter"/>
              </a:rPr>
              <a:t>Thinking historically means interpreting historical events, developments, or processes in light of the surrounding historical context.</a:t>
            </a:r>
            <a:endParaRPr sz="1100">
              <a:latin typeface="Inter"/>
              <a:ea typeface="Inter"/>
              <a:cs typeface="Inter"/>
              <a:sym typeface="Inter"/>
            </a:endParaRPr>
          </a:p>
        </p:txBody>
      </p:sp>
      <p:pic>
        <p:nvPicPr>
          <p:cNvPr id="151" name="Google Shape;151;p29"/>
          <p:cNvPicPr preferRelativeResize="0"/>
          <p:nvPr/>
        </p:nvPicPr>
        <p:blipFill rotWithShape="1">
          <a:blip r:embed="rId4">
            <a:alphaModFix/>
          </a:blip>
          <a:srcRect b="0" l="0" r="0" t="0"/>
          <a:stretch/>
        </p:blipFill>
        <p:spPr>
          <a:xfrm>
            <a:off x="694375" y="809559"/>
            <a:ext cx="1004826" cy="1004826"/>
          </a:xfrm>
          <a:prstGeom prst="rect">
            <a:avLst/>
          </a:prstGeom>
          <a:noFill/>
          <a:ln>
            <a:noFill/>
          </a:ln>
        </p:spPr>
      </p:pic>
      <p:sp>
        <p:nvSpPr>
          <p:cNvPr id="152" name="Google Shape;152;p29"/>
          <p:cNvSpPr txBox="1"/>
          <p:nvPr/>
        </p:nvSpPr>
        <p:spPr>
          <a:xfrm>
            <a:off x="359789" y="573270"/>
            <a:ext cx="75570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graphicFrame>
        <p:nvGraphicFramePr>
          <p:cNvPr id="153" name="Google Shape;153;p29"/>
          <p:cNvGraphicFramePr/>
          <p:nvPr/>
        </p:nvGraphicFramePr>
        <p:xfrm>
          <a:off x="453788" y="1913388"/>
          <a:ext cx="3000000" cy="3000000"/>
        </p:xfrm>
        <a:graphic>
          <a:graphicData uri="http://schemas.openxmlformats.org/drawingml/2006/table">
            <a:tbl>
              <a:tblPr>
                <a:noFill/>
                <a:tableStyleId>{58AA0B94-5C3E-4887-B702-7BFD01AF6901}</a:tableStyleId>
              </a:tblPr>
              <a:tblGrid>
                <a:gridCol w="4433525"/>
                <a:gridCol w="2431375"/>
              </a:tblGrid>
              <a:tr h="4895200">
                <a:tc>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“The Cradle of Civilization” and “The Fertile Crescent” are both names to describe the same area, Mesopotamia. Situated in modern-day Iraq, between the Tigris and Euphrates rivers, archeologists and historians often describe Mesopotamia as the first known civilization </a:t>
                      </a:r>
                      <a:r>
                        <a:rPr b="1" lang="en" sz="1200">
                          <a:solidFill>
                            <a:srgbClr val="000000"/>
                          </a:solidFill>
                          <a:latin typeface="Inter"/>
                          <a:ea typeface="Inter"/>
                          <a:cs typeface="Inter"/>
                          <a:sym typeface="Inter"/>
                        </a:rPr>
                        <a:t>(A)</a:t>
                      </a:r>
                      <a:r>
                        <a:rPr lang="en" sz="1200">
                          <a:solidFill>
                            <a:srgbClr val="000000"/>
                          </a:solidFill>
                          <a:latin typeface="Inter"/>
                          <a:ea typeface="Inter"/>
                          <a:cs typeface="Inter"/>
                          <a:sym typeface="Inter"/>
                        </a:rPr>
                        <a:t>. </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There, hunting and gathering—and the nomadic lifestyle it required—was replaced by a sedentary way of life </a:t>
                      </a:r>
                      <a:r>
                        <a:rPr b="1" lang="en" sz="1200">
                          <a:solidFill>
                            <a:srgbClr val="000000"/>
                          </a:solidFill>
                          <a:latin typeface="Inter"/>
                          <a:ea typeface="Inter"/>
                          <a:cs typeface="Inter"/>
                          <a:sym typeface="Inter"/>
                        </a:rPr>
                        <a:t>(B)</a:t>
                      </a:r>
                      <a:r>
                        <a:rPr lang="en" sz="1200">
                          <a:solidFill>
                            <a:srgbClr val="000000"/>
                          </a:solidFill>
                          <a:latin typeface="Inter"/>
                          <a:ea typeface="Inter"/>
                          <a:cs typeface="Inter"/>
                          <a:sym typeface="Inter"/>
                        </a:rPr>
                        <a:t>. The people of Mesopotamia innovated irrigation and farming using the rivers’ resources and were able to expand and grow as a people group. </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With population growth, a society developed, and the need for more complex tools and systems became apparent. Governments were formed and inventions created. Inventions like the wheel, the plow, and the sailboat sustained the material needs of the growing population </a:t>
                      </a:r>
                      <a:r>
                        <a:rPr b="1" lang="en" sz="1200">
                          <a:solidFill>
                            <a:srgbClr val="000000"/>
                          </a:solidFill>
                          <a:latin typeface="Inter"/>
                          <a:ea typeface="Inter"/>
                          <a:cs typeface="Inter"/>
                          <a:sym typeface="Inter"/>
                        </a:rPr>
                        <a:t>(C)</a:t>
                      </a:r>
                      <a:r>
                        <a:rPr lang="en" sz="1200">
                          <a:solidFill>
                            <a:srgbClr val="000000"/>
                          </a:solidFill>
                          <a:latin typeface="Inter"/>
                          <a:ea typeface="Inter"/>
                          <a:cs typeface="Inter"/>
                          <a:sym typeface="Inter"/>
                        </a:rPr>
                        <a:t>. The invention of writing sustained both cultural and political needs.</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Writing, or cuneiform, at first was only used to record lists: crops grown, rulers in power, and transactions made. But as society became more complex, so did the uses for writing </a:t>
                      </a:r>
                      <a:r>
                        <a:rPr b="1" lang="en" sz="1200">
                          <a:solidFill>
                            <a:srgbClr val="000000"/>
                          </a:solidFill>
                          <a:latin typeface="Inter"/>
                          <a:ea typeface="Inter"/>
                          <a:cs typeface="Inter"/>
                          <a:sym typeface="Inter"/>
                        </a:rPr>
                        <a:t>(D)</a:t>
                      </a:r>
                      <a:r>
                        <a:rPr lang="en" sz="1200">
                          <a:solidFill>
                            <a:srgbClr val="000000"/>
                          </a:solidFill>
                          <a:latin typeface="Inter"/>
                          <a:ea typeface="Inter"/>
                          <a:cs typeface="Inter"/>
                          <a:sym typeface="Inter"/>
                        </a:rPr>
                        <a:t>. </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The Epic of Gilgamesh is one of the oldest known literary work and reveals much about Mesopotamian culture and how kings, such as Gilgamesh, were seen by Mesopotamian people </a:t>
                      </a:r>
                      <a:r>
                        <a:rPr b="1" lang="en" sz="1200">
                          <a:solidFill>
                            <a:srgbClr val="000000"/>
                          </a:solidFill>
                          <a:latin typeface="Inter"/>
                          <a:ea typeface="Inter"/>
                          <a:cs typeface="Inter"/>
                          <a:sym typeface="Inter"/>
                        </a:rPr>
                        <a:t>(E)</a:t>
                      </a:r>
                      <a:r>
                        <a:rPr lang="en" sz="1200">
                          <a:solidFill>
                            <a:srgbClr val="000000"/>
                          </a:solidFill>
                          <a:latin typeface="Inter"/>
                          <a:ea typeface="Inter"/>
                          <a:cs typeface="Inter"/>
                          <a:sym typeface="Inter"/>
                        </a:rPr>
                        <a:t>. Hammurabi’s Code is one of the oldest known legal codes, giving historians a better understanding of how ancient government worked in Mesopotamia. Without these written sources, Mesopotamian life would be largely lost to the past </a:t>
                      </a:r>
                      <a:r>
                        <a:rPr b="1" lang="en" sz="1200">
                          <a:solidFill>
                            <a:srgbClr val="000000"/>
                          </a:solidFill>
                          <a:latin typeface="Inter"/>
                          <a:ea typeface="Inter"/>
                          <a:cs typeface="Inter"/>
                          <a:sym typeface="Inter"/>
                        </a:rPr>
                        <a:t>(F)</a:t>
                      </a:r>
                      <a:r>
                        <a:rPr lang="en" sz="1200">
                          <a:solidFill>
                            <a:srgbClr val="000000"/>
                          </a:solidFill>
                          <a:latin typeface="Inter"/>
                          <a:ea typeface="Inter"/>
                          <a:cs typeface="Inter"/>
                          <a:sym typeface="Inter"/>
                        </a:rPr>
                        <a:t>. </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Civilizations within Mesopotamia existed from about 5000 to 330 B.C.E. when the Greek king, Alexander the Great, conquered the area. The invention of writing, which came about around 3500 B.C.E., makes Mesopotamia an incredibly important civilization to study </a:t>
                      </a:r>
                      <a:r>
                        <a:rPr b="1" lang="en" sz="1200">
                          <a:solidFill>
                            <a:srgbClr val="000000"/>
                          </a:solidFill>
                          <a:latin typeface="Inter"/>
                          <a:ea typeface="Inter"/>
                          <a:cs typeface="Inter"/>
                          <a:sym typeface="Inter"/>
                        </a:rPr>
                        <a:t>(G)</a:t>
                      </a:r>
                      <a:r>
                        <a:rPr lang="en" sz="1200">
                          <a:solidFill>
                            <a:srgbClr val="000000"/>
                          </a:solidFill>
                          <a:latin typeface="Inter"/>
                          <a:ea typeface="Inter"/>
                          <a:cs typeface="Inter"/>
                          <a:sym typeface="Inter"/>
                        </a:rPr>
                        <a:t>.</a:t>
                      </a:r>
                      <a:endParaRPr sz="1200">
                        <a:latin typeface="Inter"/>
                        <a:ea typeface="Inter"/>
                        <a:cs typeface="Inter"/>
                        <a:sym typeface="Inter"/>
                      </a:endParaRPr>
                    </a:p>
                  </a:txBody>
                  <a:tcPr marT="109725" marB="109725" marR="109725" marL="109725">
                    <a:lnL cap="flat" cmpd="sng" w="12700">
                      <a:solidFill>
                        <a:srgbClr val="FFFFFF"/>
                      </a:solidFill>
                      <a:prstDash val="solid"/>
                      <a:round/>
                      <a:headEnd len="sm" w="sm" type="none"/>
                      <a:tailEnd len="sm" w="sm" type="none"/>
                    </a:lnL>
                    <a:lnR cap="flat" cmpd="sng" w="28575">
                      <a:solidFill>
                        <a:srgbClr val="E95C3D"/>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tcPr>
                </a:tc>
                <a:tc>
                  <a:txBody>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A. </a:t>
                      </a:r>
                      <a:r>
                        <a:rPr lang="en" sz="1200">
                          <a:solidFill>
                            <a:srgbClr val="000000"/>
                          </a:solidFill>
                          <a:latin typeface="Inter"/>
                          <a:ea typeface="Inter"/>
                          <a:cs typeface="Inter"/>
                          <a:sym typeface="Inter"/>
                        </a:rPr>
                        <a:t>Where was Ancient Mesopotamia located?</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200">
                          <a:solidFill>
                            <a:srgbClr val="E95C3D"/>
                          </a:solidFill>
                          <a:latin typeface="Inter"/>
                          <a:ea typeface="Inter"/>
                          <a:cs typeface="Inter"/>
                          <a:sym typeface="Inter"/>
                        </a:rPr>
                        <a:t>In modern-day Iraq between the Tigris and Euphrates rivers</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B. </a:t>
                      </a:r>
                      <a:r>
                        <a:rPr lang="en" sz="1200">
                          <a:solidFill>
                            <a:srgbClr val="000000"/>
                          </a:solidFill>
                          <a:latin typeface="Inter"/>
                          <a:ea typeface="Inter"/>
                          <a:cs typeface="Inter"/>
                          <a:sym typeface="Inter"/>
                        </a:rPr>
                        <a:t>Given the context clues, what do you think the word “sedentary” means?</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200">
                          <a:solidFill>
                            <a:srgbClr val="E95C3D"/>
                          </a:solidFill>
                          <a:latin typeface="Inter"/>
                          <a:ea typeface="Inter"/>
                          <a:cs typeface="Inter"/>
                          <a:sym typeface="Inter"/>
                        </a:rPr>
                        <a:t>Staying in one place</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C. </a:t>
                      </a:r>
                      <a:r>
                        <a:rPr lang="en" sz="1200">
                          <a:solidFill>
                            <a:srgbClr val="000000"/>
                          </a:solidFill>
                          <a:latin typeface="Inter"/>
                          <a:ea typeface="Inter"/>
                          <a:cs typeface="Inter"/>
                          <a:sym typeface="Inter"/>
                        </a:rPr>
                        <a:t>What were some inventions of the Mesopotamians?</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200">
                          <a:solidFill>
                            <a:srgbClr val="E95C3D"/>
                          </a:solidFill>
                          <a:latin typeface="Inter"/>
                          <a:ea typeface="Inter"/>
                          <a:cs typeface="Inter"/>
                          <a:sym typeface="Inter"/>
                        </a:rPr>
                        <a:t>The wheel, the plow, the sailboat, and writing</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D. </a:t>
                      </a:r>
                      <a:r>
                        <a:rPr lang="en" sz="1200">
                          <a:solidFill>
                            <a:srgbClr val="000000"/>
                          </a:solidFill>
                          <a:latin typeface="Inter"/>
                          <a:ea typeface="Inter"/>
                          <a:cs typeface="Inter"/>
                          <a:sym typeface="Inter"/>
                        </a:rPr>
                        <a:t>What is Mesopotamian writing called?</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200">
                          <a:solidFill>
                            <a:srgbClr val="E95C3D"/>
                          </a:solidFill>
                          <a:latin typeface="Inter"/>
                          <a:ea typeface="Inter"/>
                          <a:cs typeface="Inter"/>
                          <a:sym typeface="Inter"/>
                        </a:rPr>
                        <a:t>Cuneiform</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E. </a:t>
                      </a:r>
                      <a:r>
                        <a:rPr lang="en" sz="1200">
                          <a:solidFill>
                            <a:srgbClr val="000000"/>
                          </a:solidFill>
                          <a:latin typeface="Inter"/>
                          <a:ea typeface="Inter"/>
                          <a:cs typeface="Inter"/>
                          <a:sym typeface="Inter"/>
                        </a:rPr>
                        <a:t>What is the significance of The Epic of Gilgamesh?</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200">
                          <a:solidFill>
                            <a:srgbClr val="E95C3D"/>
                          </a:solidFill>
                          <a:latin typeface="Inter"/>
                          <a:ea typeface="Inter"/>
                          <a:cs typeface="Inter"/>
                          <a:sym typeface="Inter"/>
                        </a:rPr>
                        <a:t>It is the oldest known literary work. Through its story, much is revealed about Mesopotamian society.</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F.</a:t>
                      </a:r>
                      <a:r>
                        <a:rPr lang="en" sz="1200">
                          <a:solidFill>
                            <a:srgbClr val="000000"/>
                          </a:solidFill>
                          <a:latin typeface="Inter"/>
                          <a:ea typeface="Inter"/>
                          <a:cs typeface="Inter"/>
                          <a:sym typeface="Inter"/>
                        </a:rPr>
                        <a:t> What is the significance of Hammurabi’s Code?</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200">
                          <a:solidFill>
                            <a:srgbClr val="E95C3D"/>
                          </a:solidFill>
                          <a:latin typeface="Inter"/>
                          <a:ea typeface="Inter"/>
                          <a:cs typeface="Inter"/>
                          <a:sym typeface="Inter"/>
                        </a:rPr>
                        <a:t>It is one of the oldest known legal codes.</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G. </a:t>
                      </a:r>
                      <a:r>
                        <a:rPr lang="en" sz="1200">
                          <a:solidFill>
                            <a:srgbClr val="000000"/>
                          </a:solidFill>
                          <a:latin typeface="Inter"/>
                          <a:ea typeface="Inter"/>
                          <a:cs typeface="Inter"/>
                          <a:sym typeface="Inter"/>
                        </a:rPr>
                        <a:t>What years do many historians use to define the era of Mesopotamia?</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200">
                          <a:solidFill>
                            <a:srgbClr val="E95C3D"/>
                          </a:solidFill>
                          <a:latin typeface="Inter"/>
                          <a:ea typeface="Inter"/>
                          <a:cs typeface="Inter"/>
                          <a:sym typeface="Inter"/>
                        </a:rPr>
                        <a:t>Between 5000 and 330         B.C.E.</a:t>
                      </a:r>
                      <a:endParaRPr b="1" sz="1200">
                        <a:latin typeface="Inter"/>
                        <a:ea typeface="Inter"/>
                        <a:cs typeface="Inter"/>
                        <a:sym typeface="Inter"/>
                      </a:endParaRPr>
                    </a:p>
                  </a:txBody>
                  <a:tcPr marT="109725" marB="109725" marR="109725" marL="109725">
                    <a:lnL cap="flat" cmpd="sng" w="28575">
                      <a:solidFill>
                        <a:srgbClr val="E95C3D"/>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7" name="Shape 157"/>
        <p:cNvGrpSpPr/>
        <p:nvPr/>
      </p:nvGrpSpPr>
      <p:grpSpPr>
        <a:xfrm>
          <a:off x="0" y="0"/>
          <a:ext cx="0" cy="0"/>
          <a:chOff x="0" y="0"/>
          <a:chExt cx="0" cy="0"/>
        </a:xfrm>
      </p:grpSpPr>
      <p:sp>
        <p:nvSpPr>
          <p:cNvPr id="158" name="Google Shape;158;p30"/>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Document A (Exemplar)</a:t>
            </a:r>
            <a:endParaRPr sz="1900">
              <a:latin typeface="Halant"/>
              <a:ea typeface="Halant"/>
              <a:cs typeface="Halant"/>
              <a:sym typeface="Halant"/>
            </a:endParaRPr>
          </a:p>
        </p:txBody>
      </p:sp>
      <p:pic>
        <p:nvPicPr>
          <p:cNvPr id="159" name="Google Shape;159;p3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60" name="Google Shape;160;p3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Clr>
                <a:schemeClr val="dk1"/>
              </a:buClr>
              <a:buSzPts val="1100"/>
              <a:buFont typeface="Arial"/>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r">
              <a:spcBef>
                <a:spcPts val="0"/>
              </a:spcBef>
              <a:spcAft>
                <a:spcPts val="0"/>
              </a:spcAft>
              <a:buNone/>
            </a:pPr>
            <a:r>
              <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61" name="Google Shape;161;p3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62" name="Google Shape;162;p30"/>
          <p:cNvSpPr txBox="1"/>
          <p:nvPr/>
        </p:nvSpPr>
        <p:spPr>
          <a:xfrm>
            <a:off x="425750" y="5419075"/>
            <a:ext cx="6921000" cy="3824400"/>
          </a:xfrm>
          <a:prstGeom prst="rect">
            <a:avLst/>
          </a:prstGeom>
          <a:noFill/>
          <a:ln cap="flat" cmpd="sng" w="19050">
            <a:solidFill>
              <a:srgbClr val="9E9E9E"/>
            </a:solidFill>
            <a:prstDash val="solid"/>
            <a:round/>
            <a:headEnd len="sm" w="sm" type="none"/>
            <a:tailEnd len="sm" w="sm" type="none"/>
          </a:ln>
        </p:spPr>
        <p:txBody>
          <a:bodyPr anchorCtr="0" anchor="t" bIns="109725" lIns="109725" spcFirstLastPara="1" rIns="109725" wrap="square" tIns="1097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According to the author, why does writing “take off” in Mesopotamia?</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Writing “took off” in Mesopotamia because large cities with mixed populations grew rapidly, creating a need for more permanent accounting practices, such as tracking rations and resources.</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Describe how phonograms work. How does this show a change in writing in Ancient Mesopotamia?</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Phonograms are symbols that represent sounds or groups of sounds instead of just objects or ideas. For example, a picture of an eye could mean both the body part “eye” and the pronoun “I.” This shift shows a major change in Mesopotamian writing, moving from simple pictographs to a more complex writing system that could express abstract ideas and spoken language.</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By 2500 B.C.E., writing was used for many types of documents, including religious and political records. What does this wide range of uses reveal about the role of writing in Mesopotamian civilization?</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This wide range of uses shows that writing played a central role in Mesopotamian civilization. It was not just for record-keeping but became essential for religion, politics, education, and literature—supporting the structure and development of a complex society.</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graphicFrame>
        <p:nvGraphicFramePr>
          <p:cNvPr id="163" name="Google Shape;163;p30"/>
          <p:cNvGraphicFramePr/>
          <p:nvPr/>
        </p:nvGraphicFramePr>
        <p:xfrm>
          <a:off x="419150" y="712263"/>
          <a:ext cx="3000000" cy="3000000"/>
        </p:xfrm>
        <a:graphic>
          <a:graphicData uri="http://schemas.openxmlformats.org/drawingml/2006/table">
            <a:tbl>
              <a:tblPr>
                <a:noFill/>
                <a:tableStyleId>{58AA0B94-5C3E-4887-B702-7BFD01AF6901}</a:tableStyleId>
              </a:tblPr>
              <a:tblGrid>
                <a:gridCol w="6934200"/>
              </a:tblGrid>
              <a:tr h="288075">
                <a:tc>
                  <a:txBody>
                    <a:bodyPr/>
                    <a:lstStyle/>
                    <a:p>
                      <a:pPr indent="0" lvl="0" marL="0" rtl="0" algn="l">
                        <a:spcBef>
                          <a:spcPts val="0"/>
                        </a:spcBef>
                        <a:spcAft>
                          <a:spcPts val="0"/>
                        </a:spcAft>
                        <a:buNone/>
                      </a:pPr>
                      <a:r>
                        <a:rPr lang="en" sz="1200">
                          <a:latin typeface="Halant"/>
                          <a:ea typeface="Halant"/>
                          <a:cs typeface="Halant"/>
                          <a:sym typeface="Halant"/>
                        </a:rPr>
                        <a:t>Source: Ira Spar. “The Origins of Writing.” In </a:t>
                      </a:r>
                      <a:r>
                        <a:rPr i="1" lang="en" sz="1200">
                          <a:latin typeface="Halant"/>
                          <a:ea typeface="Halant"/>
                          <a:cs typeface="Halant"/>
                          <a:sym typeface="Halant"/>
                        </a:rPr>
                        <a:t>Heilbrunn Timeline of Art History</a:t>
                      </a:r>
                      <a:r>
                        <a:rPr lang="en" sz="1200">
                          <a:latin typeface="Halant"/>
                          <a:ea typeface="Halant"/>
                          <a:cs typeface="Halant"/>
                          <a:sym typeface="Halant"/>
                        </a:rPr>
                        <a:t>. New York: The Metropolitan Museum of Art, 2000–(October 2004).</a:t>
                      </a:r>
                      <a:endParaRPr sz="1000">
                        <a:latin typeface="Halant"/>
                        <a:ea typeface="Halant"/>
                        <a:cs typeface="Halant"/>
                        <a:sym typeface="Halant"/>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2453525">
                <a:tc>
                  <a:txBody>
                    <a:bodyPr/>
                    <a:lstStyle/>
                    <a:p>
                      <a:pPr indent="0" lvl="0" marL="0" rtl="0" algn="l">
                        <a:spcBef>
                          <a:spcPts val="0"/>
                        </a:spcBef>
                        <a:spcAft>
                          <a:spcPts val="0"/>
                        </a:spcAft>
                        <a:buNone/>
                      </a:pPr>
                      <a:r>
                        <a:rPr lang="en" sz="1200">
                          <a:latin typeface="Inter"/>
                          <a:ea typeface="Inter"/>
                          <a:cs typeface="Inter"/>
                          <a:sym typeface="Inter"/>
                        </a:rPr>
                        <a:t>Recent archaeological research indicates that the origin and spread of writing may be more complex than previously thought… Writing “took off” as the need for more permanent accounting practices became evident with the rapid growth of large cities with mixed populations at the end of the 3000 B.C. Initially, a reed or stick was used to draw pictographs and abstract signs into moistened clay… Over time, pictographic representation was replaced with wedge-shaped signs, formed by impressing the tip of a reed or wood stylus into the surface of a clay tablet. Modern (nineteenth-century) scholars called this type of writing cuneiform after the Latin term for wedge, cuneus.</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Some of the earliest signs inscribed on the tablets picture rations that needed to be counted, such as grain, fish, and various types of animals… A major advance was made when a sign no longer just represented its intended meaning, but also a sound or group of sounds, [these are known as phonograms]. To use a modern example, a picture of an “eye” could represent both an “eye” and the pronoun “I.” An image of a tin can indicates both an object and the concept “can,” that is, the ability to accomplish a goal. A drawing of a reed can represent both a plant and the verbal element “read.” When taken together, the statement “I can read” can be [formed].</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[This was] the beginning of a true writing system… that allowed the scribe to express ideas. By the middle of the third millennium B.C. [2500 B.C.E.], cuneiform primarily written on clay tablets was used for a vast array of economic, religious, political, literary, and scholarly documents.</a:t>
                      </a:r>
                      <a:endParaRPr sz="1200">
                        <a:latin typeface="Inter"/>
                        <a:ea typeface="Inter"/>
                        <a:cs typeface="Inter"/>
                        <a:sym typeface="Inter"/>
                      </a:endParaRPr>
                    </a:p>
                  </a:txBody>
                  <a:tcPr marT="109725" marB="109725" marR="109725" marL="109725">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7" name="Shape 167"/>
        <p:cNvGrpSpPr/>
        <p:nvPr/>
      </p:nvGrpSpPr>
      <p:grpSpPr>
        <a:xfrm>
          <a:off x="0" y="0"/>
          <a:ext cx="0" cy="0"/>
          <a:chOff x="0" y="0"/>
          <a:chExt cx="0" cy="0"/>
        </a:xfrm>
      </p:grpSpPr>
      <p:sp>
        <p:nvSpPr>
          <p:cNvPr id="168" name="Google Shape;168;p31"/>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Document B </a:t>
            </a:r>
            <a:r>
              <a:rPr lang="en" sz="2400">
                <a:solidFill>
                  <a:schemeClr val="dk1"/>
                </a:solidFill>
                <a:latin typeface="Halant"/>
                <a:ea typeface="Halant"/>
                <a:cs typeface="Halant"/>
                <a:sym typeface="Halant"/>
              </a:rPr>
              <a:t>(Exemplar)</a:t>
            </a:r>
            <a:endParaRPr sz="1900">
              <a:latin typeface="Halant"/>
              <a:ea typeface="Halant"/>
              <a:cs typeface="Halant"/>
              <a:sym typeface="Halant"/>
            </a:endParaRPr>
          </a:p>
        </p:txBody>
      </p:sp>
      <p:pic>
        <p:nvPicPr>
          <p:cNvPr id="169" name="Google Shape;169;p3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70" name="Google Shape;170;p3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Clr>
                <a:schemeClr val="dk1"/>
              </a:buClr>
              <a:buSzPts val="1100"/>
              <a:buFont typeface="Arial"/>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r">
              <a:spcBef>
                <a:spcPts val="0"/>
              </a:spcBef>
              <a:spcAft>
                <a:spcPts val="0"/>
              </a:spcAft>
              <a:buNone/>
            </a:pPr>
            <a:r>
              <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71" name="Google Shape;171;p3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72" name="Google Shape;172;p31"/>
          <p:cNvSpPr txBox="1"/>
          <p:nvPr/>
        </p:nvSpPr>
        <p:spPr>
          <a:xfrm>
            <a:off x="434400" y="6062125"/>
            <a:ext cx="6903600" cy="3286200"/>
          </a:xfrm>
          <a:prstGeom prst="rect">
            <a:avLst/>
          </a:prstGeom>
          <a:noFill/>
          <a:ln cap="flat" cmpd="sng" w="19050">
            <a:solidFill>
              <a:srgbClr val="9E9E9E"/>
            </a:solidFill>
            <a:prstDash val="solid"/>
            <a:round/>
            <a:headEnd len="sm" w="sm" type="none"/>
            <a:tailEnd len="sm" w="sm" type="none"/>
          </a:ln>
        </p:spPr>
        <p:txBody>
          <a:bodyPr anchorCtr="0" anchor="t" bIns="109725" lIns="109725" spcFirstLastPara="1" rIns="109725" wrap="square" tIns="1097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During what years did the “New Babylonian” period take place?</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626-539 BCE</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Pick one object from this chart (i.e. “star,” “man,” “fish,” etc.) and explain how that object’s depiction in cuneiform changed over time.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Early on, the word fish in cuneiform was drawn as a pictograph—a simple line drawing that clearly resembled an actual fish, with features like fins and a tail. Over time, as writing evolved, this image became more abstract and now resembles symbols.</a:t>
            </a:r>
            <a:endParaRPr sz="1200">
              <a:solidFill>
                <a:srgbClr val="E95C3D"/>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consistencies do you notice in the writing over the course of these four periods of Mesopotamian history?</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highlight>
                  <a:schemeClr val="lt1"/>
                </a:highlight>
                <a:latin typeface="Inter"/>
                <a:ea typeface="Inter"/>
                <a:cs typeface="Inter"/>
                <a:sym typeface="Inter"/>
              </a:rPr>
              <a:t>Students can highlight various consistencies from the chart. Some examples are: </a:t>
            </a:r>
            <a:endParaRPr b="1" sz="1200">
              <a:solidFill>
                <a:srgbClr val="E95C3D"/>
              </a:solidFill>
              <a:highlight>
                <a:schemeClr val="lt1"/>
              </a:highlight>
              <a:latin typeface="Inter"/>
              <a:ea typeface="Inter"/>
              <a:cs typeface="Inter"/>
              <a:sym typeface="Inter"/>
            </a:endParaRPr>
          </a:p>
          <a:p>
            <a:pPr indent="-304800" lvl="0" marL="457200" rtl="0" algn="l">
              <a:spcBef>
                <a:spcPts val="0"/>
              </a:spcBef>
              <a:spcAft>
                <a:spcPts val="0"/>
              </a:spcAft>
              <a:buClr>
                <a:srgbClr val="E95C3D"/>
              </a:buClr>
              <a:buSzPts val="1200"/>
              <a:buFont typeface="Inter"/>
              <a:buChar char="●"/>
            </a:pPr>
            <a:r>
              <a:rPr b="1" lang="en" sz="1200">
                <a:solidFill>
                  <a:srgbClr val="E95C3D"/>
                </a:solidFill>
                <a:highlight>
                  <a:schemeClr val="lt1"/>
                </a:highlight>
                <a:latin typeface="Inter"/>
                <a:ea typeface="Inter"/>
                <a:cs typeface="Inter"/>
                <a:sym typeface="Inter"/>
              </a:rPr>
              <a:t>The Assyrians and New Babylonian eras have the same symbol for star and sun.</a:t>
            </a:r>
            <a:endParaRPr b="1" sz="1200">
              <a:solidFill>
                <a:srgbClr val="E95C3D"/>
              </a:solidFill>
              <a:highlight>
                <a:schemeClr val="lt1"/>
              </a:highlight>
              <a:latin typeface="Inter"/>
              <a:ea typeface="Inter"/>
              <a:cs typeface="Inter"/>
              <a:sym typeface="Inter"/>
            </a:endParaRPr>
          </a:p>
          <a:p>
            <a:pPr indent="-304800" lvl="0" marL="457200" rtl="0" algn="l">
              <a:spcBef>
                <a:spcPts val="0"/>
              </a:spcBef>
              <a:spcAft>
                <a:spcPts val="0"/>
              </a:spcAft>
              <a:buClr>
                <a:srgbClr val="E95C3D"/>
              </a:buClr>
              <a:buSzPts val="1200"/>
              <a:buFont typeface="Inter"/>
              <a:buChar char="●"/>
            </a:pPr>
            <a:r>
              <a:rPr b="1" lang="en" sz="1200">
                <a:solidFill>
                  <a:srgbClr val="E95C3D"/>
                </a:solidFill>
                <a:highlight>
                  <a:schemeClr val="lt1"/>
                </a:highlight>
                <a:latin typeface="Inter"/>
                <a:ea typeface="Inter"/>
                <a:cs typeface="Inter"/>
                <a:sym typeface="Inter"/>
              </a:rPr>
              <a:t>The line with a triangle at the end was a common feature for many words.</a:t>
            </a:r>
            <a:endParaRPr b="1" sz="1200">
              <a:solidFill>
                <a:srgbClr val="E95C3D"/>
              </a:solidFill>
              <a:highlight>
                <a:schemeClr val="lt1"/>
              </a:highlight>
              <a:latin typeface="Inter"/>
              <a:ea typeface="Inter"/>
              <a:cs typeface="Inter"/>
              <a:sym typeface="Inter"/>
            </a:endParaRPr>
          </a:p>
          <a:p>
            <a:pPr indent="-304800" lvl="0" marL="457200" rtl="0" algn="l">
              <a:spcBef>
                <a:spcPts val="0"/>
              </a:spcBef>
              <a:spcAft>
                <a:spcPts val="0"/>
              </a:spcAft>
              <a:buClr>
                <a:srgbClr val="E95C3D"/>
              </a:buClr>
              <a:buSzPts val="1200"/>
              <a:buFont typeface="Inter"/>
              <a:buChar char="●"/>
            </a:pPr>
            <a:r>
              <a:rPr b="1" lang="en" sz="1200">
                <a:solidFill>
                  <a:srgbClr val="E95C3D"/>
                </a:solidFill>
                <a:highlight>
                  <a:schemeClr val="lt1"/>
                </a:highlight>
                <a:latin typeface="Inter"/>
                <a:ea typeface="Inter"/>
                <a:cs typeface="Inter"/>
                <a:sym typeface="Inter"/>
              </a:rPr>
              <a:t>“King” and “man” are very similar to one another.</a:t>
            </a:r>
            <a:endParaRPr b="1" sz="1200">
              <a:solidFill>
                <a:srgbClr val="E95C3D"/>
              </a:solidFill>
              <a:highlight>
                <a:schemeClr val="lt1"/>
              </a:highlight>
              <a:latin typeface="Inter"/>
              <a:ea typeface="Inter"/>
              <a:cs typeface="Inter"/>
              <a:sym typeface="Inter"/>
            </a:endParaRPr>
          </a:p>
          <a:p>
            <a:pPr indent="-304800" lvl="0" marL="457200" rtl="0" algn="l">
              <a:spcBef>
                <a:spcPts val="0"/>
              </a:spcBef>
              <a:spcAft>
                <a:spcPts val="0"/>
              </a:spcAft>
              <a:buClr>
                <a:srgbClr val="E95C3D"/>
              </a:buClr>
              <a:buSzPts val="1200"/>
              <a:buFont typeface="Inter"/>
              <a:buChar char="●"/>
            </a:pPr>
            <a:r>
              <a:rPr b="1" lang="en" sz="1200">
                <a:solidFill>
                  <a:srgbClr val="E95C3D"/>
                </a:solidFill>
                <a:highlight>
                  <a:schemeClr val="lt1"/>
                </a:highlight>
                <a:latin typeface="Inter"/>
                <a:ea typeface="Inter"/>
                <a:cs typeface="Inter"/>
                <a:sym typeface="Inter"/>
              </a:rPr>
              <a:t>Old Babylonian, Assyrian, and New Babylonian have far more similarities with each other than with the “pictograph” era. </a:t>
            </a:r>
            <a:endParaRPr sz="1200">
              <a:solidFill>
                <a:srgbClr val="E95C3D"/>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p:txBody>
      </p:sp>
      <p:graphicFrame>
        <p:nvGraphicFramePr>
          <p:cNvPr id="173" name="Google Shape;173;p31"/>
          <p:cNvGraphicFramePr/>
          <p:nvPr/>
        </p:nvGraphicFramePr>
        <p:xfrm>
          <a:off x="419150" y="902650"/>
          <a:ext cx="3000000" cy="3000000"/>
        </p:xfrm>
        <a:graphic>
          <a:graphicData uri="http://schemas.openxmlformats.org/drawingml/2006/table">
            <a:tbl>
              <a:tblPr>
                <a:noFill/>
                <a:tableStyleId>{58AA0B94-5C3E-4887-B702-7BFD01AF6901}</a:tableStyleId>
              </a:tblPr>
              <a:tblGrid>
                <a:gridCol w="6934200"/>
              </a:tblGrid>
              <a:tr h="298625">
                <a:tc>
                  <a:txBody>
                    <a:bodyPr/>
                    <a:lstStyle/>
                    <a:p>
                      <a:pPr indent="0" lvl="0" marL="0" rtl="0" algn="l">
                        <a:spcBef>
                          <a:spcPts val="0"/>
                        </a:spcBef>
                        <a:spcAft>
                          <a:spcPts val="0"/>
                        </a:spcAft>
                        <a:buNone/>
                      </a:pPr>
                      <a:r>
                        <a:rPr lang="en" sz="1200">
                          <a:latin typeface="Halant"/>
                          <a:ea typeface="Halant"/>
                          <a:cs typeface="Halant"/>
                          <a:sym typeface="Halant"/>
                        </a:rPr>
                        <a:t>Source: Table Illustrating the Simplification of Cuneiform Signs, in the British Museum’s </a:t>
                      </a:r>
                      <a:r>
                        <a:rPr i="1" lang="en" sz="1200">
                          <a:latin typeface="Halant"/>
                          <a:ea typeface="Halant"/>
                          <a:cs typeface="Halant"/>
                          <a:sym typeface="Halant"/>
                        </a:rPr>
                        <a:t>A Guide to the Babylonian and Assyrian Antiquities</a:t>
                      </a:r>
                      <a:r>
                        <a:rPr lang="en" sz="1200">
                          <a:latin typeface="Halant"/>
                          <a:ea typeface="Halant"/>
                          <a:cs typeface="Halant"/>
                          <a:sym typeface="Halant"/>
                        </a:rPr>
                        <a:t>, 1922.</a:t>
                      </a:r>
                      <a:endParaRPr sz="1200">
                        <a:latin typeface="Halant"/>
                        <a:ea typeface="Halant"/>
                        <a:cs typeface="Halant"/>
                        <a:sym typeface="Halant"/>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4231425">
                <a:tc>
                  <a:txBody>
                    <a:bodyPr/>
                    <a:lstStyle/>
                    <a:p>
                      <a:pPr indent="0" lvl="0" marL="0" rtl="0" algn="ctr">
                        <a:spcBef>
                          <a:spcPts val="0"/>
                        </a:spcBef>
                        <a:spcAft>
                          <a:spcPts val="0"/>
                        </a:spcAft>
                        <a:buNone/>
                      </a:pPr>
                      <a:r>
                        <a:rPr b="1" lang="en" sz="1200">
                          <a:latin typeface="Inter"/>
                          <a:ea typeface="Inter"/>
                          <a:cs typeface="Inter"/>
                          <a:sym typeface="Inter"/>
                        </a:rPr>
                        <a:t>Dates of Time Periods</a:t>
                      </a:r>
                      <a:endParaRPr b="1" sz="1200">
                        <a:latin typeface="Inter"/>
                        <a:ea typeface="Inter"/>
                        <a:cs typeface="Inter"/>
                        <a:sym typeface="Inter"/>
                      </a:endParaRPr>
                    </a:p>
                    <a:p>
                      <a:pPr indent="0" lvl="0" marL="0" rtl="0" algn="l">
                        <a:spcBef>
                          <a:spcPts val="0"/>
                        </a:spcBef>
                        <a:spcAft>
                          <a:spcPts val="0"/>
                        </a:spcAft>
                        <a:buNone/>
                      </a:pPr>
                      <a:r>
                        <a:t/>
                      </a:r>
                      <a:endParaRPr>
                        <a:latin typeface="Work Sans"/>
                        <a:ea typeface="Work Sans"/>
                        <a:cs typeface="Work Sans"/>
                        <a:sym typeface="Work Sans"/>
                      </a:endParaRPr>
                    </a:p>
                    <a:p>
                      <a:pPr indent="0" lvl="0" marL="0" rtl="0" algn="l">
                        <a:spcBef>
                          <a:spcPts val="0"/>
                        </a:spcBef>
                        <a:spcAft>
                          <a:spcPts val="0"/>
                        </a:spcAft>
                        <a:buNone/>
                      </a:pPr>
                      <a:r>
                        <a:t/>
                      </a:r>
                      <a:endParaRPr sz="1200">
                        <a:latin typeface="Work Sans"/>
                        <a:ea typeface="Work Sans"/>
                        <a:cs typeface="Work Sans"/>
                        <a:sym typeface="Work Sans"/>
                      </a:endParaRPr>
                    </a:p>
                  </a:txBody>
                  <a:tcPr marT="109725" marB="109725" marR="109725" marL="109725">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FFFFFF"/>
                      </a:solidFill>
                      <a:prstDash val="solid"/>
                      <a:round/>
                      <a:headEnd len="sm" w="sm" type="none"/>
                      <a:tailEnd len="sm" w="sm" type="none"/>
                    </a:lnB>
                  </a:tcPr>
                </a:tc>
              </a:tr>
            </a:tbl>
          </a:graphicData>
        </a:graphic>
      </p:graphicFrame>
      <p:pic>
        <p:nvPicPr>
          <p:cNvPr id="174" name="Google Shape;174;p31"/>
          <p:cNvPicPr preferRelativeResize="0"/>
          <p:nvPr/>
        </p:nvPicPr>
        <p:blipFill>
          <a:blip r:embed="rId4">
            <a:alphaModFix/>
          </a:blip>
          <a:stretch>
            <a:fillRect/>
          </a:stretch>
        </p:blipFill>
        <p:spPr>
          <a:xfrm>
            <a:off x="381550" y="1902650"/>
            <a:ext cx="5624951" cy="3931023"/>
          </a:xfrm>
          <a:prstGeom prst="rect">
            <a:avLst/>
          </a:prstGeom>
          <a:noFill/>
          <a:ln>
            <a:noFill/>
          </a:ln>
        </p:spPr>
      </p:pic>
      <p:sp>
        <p:nvSpPr>
          <p:cNvPr id="175" name="Google Shape;175;p31"/>
          <p:cNvSpPr txBox="1"/>
          <p:nvPr/>
        </p:nvSpPr>
        <p:spPr>
          <a:xfrm>
            <a:off x="6006500" y="2948150"/>
            <a:ext cx="1317000" cy="22545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Dates of Time Periods</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chemeClr val="dk1"/>
                </a:solidFill>
                <a:latin typeface="Inter"/>
                <a:ea typeface="Inter"/>
                <a:cs typeface="Inter"/>
                <a:sym typeface="Inter"/>
              </a:rPr>
              <a:t>Pictograph</a:t>
            </a:r>
            <a:r>
              <a:rPr lang="en" sz="1000">
                <a:solidFill>
                  <a:schemeClr val="dk1"/>
                </a:solidFill>
                <a:latin typeface="Inter"/>
                <a:ea typeface="Inter"/>
                <a:cs typeface="Inter"/>
                <a:sym typeface="Inter"/>
              </a:rPr>
              <a:t>: around 3000 B.C.</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chemeClr val="dk1"/>
                </a:solidFill>
                <a:latin typeface="Inter"/>
                <a:ea typeface="Inter"/>
                <a:cs typeface="Inter"/>
                <a:sym typeface="Inter"/>
              </a:rPr>
              <a:t>Old Babylonian</a:t>
            </a:r>
            <a:r>
              <a:rPr lang="en" sz="1000">
                <a:solidFill>
                  <a:schemeClr val="dk1"/>
                </a:solidFill>
                <a:latin typeface="Inter"/>
                <a:ea typeface="Inter"/>
                <a:cs typeface="Inter"/>
                <a:sym typeface="Inter"/>
              </a:rPr>
              <a:t>: 2000-1600 B.C.E.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chemeClr val="dk1"/>
                </a:solidFill>
                <a:latin typeface="Inter"/>
                <a:ea typeface="Inter"/>
                <a:cs typeface="Inter"/>
                <a:sym typeface="Inter"/>
              </a:rPr>
              <a:t>Assyrian</a:t>
            </a:r>
            <a:r>
              <a:rPr lang="en" sz="1000">
                <a:solidFill>
                  <a:schemeClr val="dk1"/>
                </a:solidFill>
                <a:latin typeface="Inter"/>
                <a:ea typeface="Inter"/>
                <a:cs typeface="Inter"/>
                <a:sym typeface="Inter"/>
              </a:rPr>
              <a:t>:     2025- 609 B.C.E.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chemeClr val="dk1"/>
                </a:solidFill>
                <a:latin typeface="Inter"/>
                <a:ea typeface="Inter"/>
                <a:cs typeface="Inter"/>
                <a:sym typeface="Inter"/>
              </a:rPr>
              <a:t>New Babylonian</a:t>
            </a:r>
            <a:r>
              <a:rPr lang="en" sz="1000">
                <a:solidFill>
                  <a:schemeClr val="dk1"/>
                </a:solidFill>
                <a:latin typeface="Inter"/>
                <a:ea typeface="Inter"/>
                <a:cs typeface="Inter"/>
                <a:sym typeface="Inter"/>
              </a:rPr>
              <a:t>: 626-539 B.C.E.</a:t>
            </a:r>
            <a:endParaRPr sz="1900">
              <a:solidFill>
                <a:schemeClr val="dk2"/>
              </a:solidFill>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9" name="Shape 179"/>
        <p:cNvGrpSpPr/>
        <p:nvPr/>
      </p:nvGrpSpPr>
      <p:grpSpPr>
        <a:xfrm>
          <a:off x="0" y="0"/>
          <a:ext cx="0" cy="0"/>
          <a:chOff x="0" y="0"/>
          <a:chExt cx="0" cy="0"/>
        </a:xfrm>
      </p:grpSpPr>
      <p:pic>
        <p:nvPicPr>
          <p:cNvPr id="180" name="Google Shape;180;p3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81" name="Google Shape;181;p3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82" name="Google Shape;182;p3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83" name="Google Shape;183;p32"/>
          <p:cNvSpPr txBox="1"/>
          <p:nvPr/>
        </p:nvSpPr>
        <p:spPr>
          <a:xfrm>
            <a:off x="0" y="0"/>
            <a:ext cx="7772400" cy="754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2200">
                <a:latin typeface="Plus Jakarta Sans Medium"/>
                <a:ea typeface="Plus Jakarta Sans Medium"/>
                <a:cs typeface="Plus Jakarta Sans Medium"/>
                <a:sym typeface="Plus Jakarta Sans Medium"/>
              </a:rPr>
              <a:t>Peer Teaching Worksheet (Exemplar)</a:t>
            </a:r>
            <a:endParaRPr sz="2100">
              <a:latin typeface="Plus Jakarta Sans Medium"/>
              <a:ea typeface="Plus Jakarta Sans Medium"/>
              <a:cs typeface="Plus Jakarta Sans Medium"/>
              <a:sym typeface="Plus Jakarta Sans Medium"/>
            </a:endParaRPr>
          </a:p>
        </p:txBody>
      </p:sp>
      <p:pic>
        <p:nvPicPr>
          <p:cNvPr id="184" name="Google Shape;184;p32"/>
          <p:cNvPicPr preferRelativeResize="0"/>
          <p:nvPr/>
        </p:nvPicPr>
        <p:blipFill>
          <a:blip r:embed="rId4">
            <a:alphaModFix/>
          </a:blip>
          <a:stretch>
            <a:fillRect/>
          </a:stretch>
        </p:blipFill>
        <p:spPr>
          <a:xfrm>
            <a:off x="77225" y="161512"/>
            <a:ext cx="1039823" cy="431175"/>
          </a:xfrm>
          <a:prstGeom prst="rect">
            <a:avLst/>
          </a:prstGeom>
          <a:noFill/>
          <a:ln>
            <a:noFill/>
          </a:ln>
        </p:spPr>
      </p:pic>
      <p:graphicFrame>
        <p:nvGraphicFramePr>
          <p:cNvPr id="185" name="Google Shape;185;p32"/>
          <p:cNvGraphicFramePr/>
          <p:nvPr/>
        </p:nvGraphicFramePr>
        <p:xfrm>
          <a:off x="465500" y="1408825"/>
          <a:ext cx="3000000" cy="3000000"/>
        </p:xfrm>
        <a:graphic>
          <a:graphicData uri="http://schemas.openxmlformats.org/drawingml/2006/table">
            <a:tbl>
              <a:tblPr>
                <a:noFill/>
                <a:tableStyleId>{CCE8B89D-6913-4A34-A357-ACED41D65712}</a:tableStyleId>
              </a:tblPr>
              <a:tblGrid>
                <a:gridCol w="3420700"/>
                <a:gridCol w="3420700"/>
              </a:tblGrid>
              <a:tr h="283650">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My Document Set:   </a:t>
                      </a:r>
                      <a:r>
                        <a:rPr lang="en" sz="1300">
                          <a:solidFill>
                            <a:schemeClr val="dk1"/>
                          </a:solidFill>
                          <a:latin typeface="Inter"/>
                          <a:ea typeface="Inter"/>
                          <a:cs typeface="Inter"/>
                          <a:sym typeface="Inter"/>
                        </a:rPr>
                        <a:t>    ☐ Writing       ☐ Architecture    </a:t>
                      </a:r>
                      <a:endParaRPr sz="1500">
                        <a:solidFill>
                          <a:schemeClr val="accent1"/>
                        </a:solidFill>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hMerge="1"/>
              </a:tr>
              <a:tr h="3062325">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Summarize your Partner’s Source Set</a:t>
                      </a:r>
                      <a:endParaRPr b="1" sz="1200">
                        <a:solidFill>
                          <a:schemeClr val="dk1"/>
                        </a:solidFill>
                        <a:latin typeface="Inter"/>
                        <a:ea typeface="Inter"/>
                        <a:cs typeface="Inter"/>
                        <a:sym typeface="Inter"/>
                      </a:endParaRPr>
                    </a:p>
                    <a:p>
                      <a:pPr indent="0" lvl="0" marL="0" rtl="0" algn="ctr">
                        <a:spcBef>
                          <a:spcPts val="0"/>
                        </a:spcBef>
                        <a:spcAft>
                          <a:spcPts val="0"/>
                        </a:spcAft>
                        <a:buNone/>
                      </a:pPr>
                      <a:r>
                        <a:rPr lang="en" sz="1200">
                          <a:solidFill>
                            <a:schemeClr val="dk1"/>
                          </a:solidFill>
                          <a:latin typeface="Inter"/>
                          <a:ea typeface="Inter"/>
                          <a:cs typeface="Inter"/>
                          <a:sym typeface="Inter"/>
                        </a:rPr>
                        <a:t>Write a short summary (2–3 sentences) explaining the main idea of your partner’s document set.</a:t>
                      </a:r>
                      <a:endParaRPr i="1" sz="1200">
                        <a:solidFill>
                          <a:schemeClr val="dk1"/>
                        </a:solidFill>
                        <a:latin typeface="Inter"/>
                        <a:ea typeface="Inter"/>
                        <a:cs typeface="Inter"/>
                        <a:sym typeface="Inter"/>
                      </a:endParaRPr>
                    </a:p>
                    <a:p>
                      <a:pPr indent="0" lvl="0" marL="0" rtl="0" algn="ctr">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Writing in Mesopotamia began with simple pictographs and developed into a complex system using wedge-shaped marks. Writing was used for accounting, communication, religion, and government, showing its importance in daily life and the organization of society.</a:t>
                      </a:r>
                      <a:endParaRPr b="1" sz="1200">
                        <a:solidFill>
                          <a:srgbClr val="E95C3D"/>
                        </a:solidFill>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What I learned about Mesopotamia</a:t>
                      </a:r>
                      <a:endParaRPr b="1" sz="1200">
                        <a:solidFill>
                          <a:schemeClr val="dk1"/>
                        </a:solidFill>
                        <a:latin typeface="Inter"/>
                        <a:ea typeface="Inter"/>
                        <a:cs typeface="Inter"/>
                        <a:sym typeface="Inter"/>
                      </a:endParaRPr>
                    </a:p>
                    <a:p>
                      <a:pPr indent="0" lvl="0" marL="0" rtl="0" algn="ctr">
                        <a:spcBef>
                          <a:spcPts val="0"/>
                        </a:spcBef>
                        <a:spcAft>
                          <a:spcPts val="0"/>
                        </a:spcAft>
                        <a:buNone/>
                      </a:pPr>
                      <a:r>
                        <a:rPr lang="en" sz="1200">
                          <a:solidFill>
                            <a:schemeClr val="dk1"/>
                          </a:solidFill>
                          <a:latin typeface="Inter"/>
                          <a:ea typeface="Inter"/>
                          <a:cs typeface="Inter"/>
                          <a:sym typeface="Inter"/>
                        </a:rPr>
                        <a:t>List two things you learned about Mesopotamia from your partner.</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i="1" sz="1200">
                        <a:solidFill>
                          <a:schemeClr val="dk1"/>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AutoNum type="arabicPeriod"/>
                      </a:pPr>
                      <a:r>
                        <a:rPr b="1" lang="en" sz="1200">
                          <a:solidFill>
                            <a:srgbClr val="E95C3D"/>
                          </a:solidFill>
                          <a:latin typeface="Inter"/>
                          <a:ea typeface="Inter"/>
                          <a:cs typeface="Inter"/>
                          <a:sym typeface="Inter"/>
                        </a:rPr>
                        <a:t>Cuneiform started as a way to keep records but later allowed people to express ideas, stories, and laws.</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AutoNum type="arabicPeriod"/>
                      </a:pPr>
                      <a:r>
                        <a:rPr b="1" lang="en" sz="1200">
                          <a:solidFill>
                            <a:srgbClr val="E95C3D"/>
                          </a:solidFill>
                          <a:latin typeface="Inter"/>
                          <a:ea typeface="Inter"/>
                          <a:cs typeface="Inter"/>
                          <a:sym typeface="Inter"/>
                        </a:rPr>
                        <a:t>Writing played a key role in running cities, tracking resources, and preserving culture in Mesopotamian civilization.</a:t>
                      </a:r>
                      <a:endParaRPr b="1" sz="1200">
                        <a:solidFill>
                          <a:srgbClr val="E95C3D"/>
                        </a:solidFill>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bl>
          </a:graphicData>
        </a:graphic>
      </p:graphicFrame>
      <p:sp>
        <p:nvSpPr>
          <p:cNvPr id="186" name="Google Shape;186;p32"/>
          <p:cNvSpPr txBox="1"/>
          <p:nvPr/>
        </p:nvSpPr>
        <p:spPr>
          <a:xfrm>
            <a:off x="381550" y="900700"/>
            <a:ext cx="6841500" cy="431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Directions:</a:t>
            </a:r>
            <a:r>
              <a:rPr lang="en" sz="1200">
                <a:solidFill>
                  <a:schemeClr val="dk1"/>
                </a:solidFill>
                <a:latin typeface="Inter"/>
                <a:ea typeface="Inter"/>
                <a:cs typeface="Inter"/>
                <a:sym typeface="Inter"/>
              </a:rPr>
              <a:t> While your partner is teaching, listen carefully and jot down notes in each of the boxes.</a:t>
            </a:r>
            <a:endParaRPr sz="1200">
              <a:solidFill>
                <a:srgbClr val="E95C3D"/>
              </a:solidFill>
              <a:latin typeface="Inter"/>
              <a:ea typeface="Inter"/>
              <a:cs typeface="Inter"/>
              <a:sym typeface="Inter"/>
            </a:endParaRPr>
          </a:p>
        </p:txBody>
      </p:sp>
      <p:sp>
        <p:nvSpPr>
          <p:cNvPr id="187" name="Google Shape;187;p32"/>
          <p:cNvSpPr/>
          <p:nvPr/>
        </p:nvSpPr>
        <p:spPr>
          <a:xfrm>
            <a:off x="465500" y="4958975"/>
            <a:ext cx="6841500" cy="361200"/>
          </a:xfrm>
          <a:prstGeom prst="rect">
            <a:avLst/>
          </a:prstGeom>
          <a:solidFill>
            <a:schemeClr val="accen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500">
                <a:solidFill>
                  <a:schemeClr val="lt1"/>
                </a:solidFill>
                <a:latin typeface="Inter"/>
                <a:ea typeface="Inter"/>
                <a:cs typeface="Inter"/>
                <a:sym typeface="Inter"/>
              </a:rPr>
              <a:t>Learn from your Partner</a:t>
            </a:r>
            <a:endParaRPr b="1" sz="1500">
              <a:solidFill>
                <a:schemeClr val="lt1"/>
              </a:solidFill>
              <a:latin typeface="Inter"/>
              <a:ea typeface="Inter"/>
              <a:cs typeface="Inter"/>
              <a:sym typeface="Inter"/>
            </a:endParaRPr>
          </a:p>
        </p:txBody>
      </p:sp>
      <p:graphicFrame>
        <p:nvGraphicFramePr>
          <p:cNvPr id="188" name="Google Shape;188;p32"/>
          <p:cNvGraphicFramePr/>
          <p:nvPr/>
        </p:nvGraphicFramePr>
        <p:xfrm>
          <a:off x="465500" y="5427050"/>
          <a:ext cx="3000000" cy="3000000"/>
        </p:xfrm>
        <a:graphic>
          <a:graphicData uri="http://schemas.openxmlformats.org/drawingml/2006/table">
            <a:tbl>
              <a:tblPr>
                <a:noFill/>
                <a:tableStyleId>{CCE8B89D-6913-4A34-A357-ACED41D65712}</a:tableStyleId>
              </a:tblPr>
              <a:tblGrid>
                <a:gridCol w="3420700"/>
                <a:gridCol w="3420700"/>
              </a:tblGrid>
              <a:tr h="408100">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My Partner’s Document Set:   </a:t>
                      </a:r>
                      <a:r>
                        <a:rPr lang="en" sz="1300">
                          <a:solidFill>
                            <a:schemeClr val="dk1"/>
                          </a:solidFill>
                          <a:latin typeface="Inter"/>
                          <a:ea typeface="Inter"/>
                          <a:cs typeface="Inter"/>
                          <a:sym typeface="Inter"/>
                        </a:rPr>
                        <a:t>    ☐ Writing       ☐ Architecture    </a:t>
                      </a:r>
                      <a:endParaRPr sz="1500">
                        <a:solidFill>
                          <a:schemeClr val="accent1"/>
                        </a:solidFill>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hMerge="1"/>
              </a:tr>
              <a:tr h="3132125">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Summarize your Source Set</a:t>
                      </a:r>
                      <a:endParaRPr b="1" sz="1200">
                        <a:solidFill>
                          <a:schemeClr val="dk1"/>
                        </a:solidFill>
                        <a:latin typeface="Inter"/>
                        <a:ea typeface="Inter"/>
                        <a:cs typeface="Inter"/>
                        <a:sym typeface="Inter"/>
                      </a:endParaRPr>
                    </a:p>
                    <a:p>
                      <a:pPr indent="0" lvl="0" marL="0" rtl="0" algn="ctr">
                        <a:spcBef>
                          <a:spcPts val="0"/>
                        </a:spcBef>
                        <a:spcAft>
                          <a:spcPts val="0"/>
                        </a:spcAft>
                        <a:buNone/>
                      </a:pPr>
                      <a:r>
                        <a:rPr lang="en" sz="1200">
                          <a:solidFill>
                            <a:schemeClr val="dk1"/>
                          </a:solidFill>
                          <a:latin typeface="Inter"/>
                          <a:ea typeface="Inter"/>
                          <a:cs typeface="Inter"/>
                          <a:sym typeface="Inter"/>
                        </a:rPr>
                        <a:t>Write a short summary (2–3 sentences) explaining the main idea of your documents</a:t>
                      </a:r>
                      <a:endParaRPr i="1" sz="1200">
                        <a:solidFill>
                          <a:schemeClr val="dk1"/>
                        </a:solidFill>
                        <a:latin typeface="Inter"/>
                        <a:ea typeface="Inter"/>
                        <a:cs typeface="Inter"/>
                        <a:sym typeface="Inter"/>
                      </a:endParaRPr>
                    </a:p>
                    <a:p>
                      <a:pPr indent="0" lvl="0" marL="0" rtl="0" algn="ctr">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 Ziggurat of Ur and the Ishtar Gate both show how religion, government, and architecture were closely connected in Mesopotamia. These monuments were built to honor the gods and demonstrate the power, wealth, and organization of the cities that constructed them.</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What I learned about Mesopotamia</a:t>
                      </a:r>
                      <a:endParaRPr b="1" sz="1200">
                        <a:solidFill>
                          <a:schemeClr val="dk1"/>
                        </a:solidFill>
                        <a:latin typeface="Inter"/>
                        <a:ea typeface="Inter"/>
                        <a:cs typeface="Inter"/>
                        <a:sym typeface="Inter"/>
                      </a:endParaRPr>
                    </a:p>
                    <a:p>
                      <a:pPr indent="0" lvl="0" marL="0" rtl="0" algn="ctr">
                        <a:spcBef>
                          <a:spcPts val="0"/>
                        </a:spcBef>
                        <a:spcAft>
                          <a:spcPts val="0"/>
                        </a:spcAft>
                        <a:buNone/>
                      </a:pPr>
                      <a:r>
                        <a:rPr lang="en" sz="1200">
                          <a:solidFill>
                            <a:schemeClr val="dk1"/>
                          </a:solidFill>
                          <a:latin typeface="Inter"/>
                          <a:ea typeface="Inter"/>
                          <a:cs typeface="Inter"/>
                          <a:sym typeface="Inter"/>
                        </a:rPr>
                        <a:t>List two things you learned about Mesopotamia</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i="1" sz="1200">
                        <a:solidFill>
                          <a:schemeClr val="dk1"/>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AutoNum type="arabicPeriod"/>
                      </a:pPr>
                      <a:r>
                        <a:rPr b="1" lang="en" sz="1200">
                          <a:solidFill>
                            <a:srgbClr val="E95C3D"/>
                          </a:solidFill>
                          <a:latin typeface="Inter"/>
                          <a:ea typeface="Inter"/>
                          <a:cs typeface="Inter"/>
                          <a:sym typeface="Inter"/>
                        </a:rPr>
                        <a:t>Mesopotamians built massive structures, like ziggurats and gates, to show devotion to their gods and impress others with their city’s power.</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AutoNum type="arabicPeriod"/>
                      </a:pPr>
                      <a:r>
                        <a:rPr b="1" lang="en" sz="1200">
                          <a:solidFill>
                            <a:srgbClr val="E95C3D"/>
                          </a:solidFill>
                          <a:latin typeface="Inter"/>
                          <a:ea typeface="Inter"/>
                          <a:cs typeface="Inter"/>
                          <a:sym typeface="Inter"/>
                        </a:rPr>
                        <a:t>Their government was strong and organized enough to plan and complete large building projects using skilled labor and valuable materials.</a:t>
                      </a:r>
                      <a:endParaRPr b="1" sz="1200">
                        <a:solidFill>
                          <a:srgbClr val="E95C3D"/>
                        </a:solidFill>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bl>
          </a:graphicData>
        </a:graphic>
      </p:graphicFrame>
      <p:sp>
        <p:nvSpPr>
          <p:cNvPr id="189" name="Google Shape;189;p32"/>
          <p:cNvSpPr txBox="1"/>
          <p:nvPr/>
        </p:nvSpPr>
        <p:spPr>
          <a:xfrm>
            <a:off x="2281375" y="1408825"/>
            <a:ext cx="2292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rgbClr val="E95C3D"/>
                </a:solidFill>
                <a:latin typeface="Inter"/>
                <a:ea typeface="Inter"/>
                <a:cs typeface="Inter"/>
                <a:sym typeface="Inter"/>
              </a:rPr>
              <a:t>✔</a:t>
            </a:r>
            <a:endParaRPr/>
          </a:p>
        </p:txBody>
      </p:sp>
      <p:sp>
        <p:nvSpPr>
          <p:cNvPr id="190" name="Google Shape;190;p32"/>
          <p:cNvSpPr txBox="1"/>
          <p:nvPr/>
        </p:nvSpPr>
        <p:spPr>
          <a:xfrm>
            <a:off x="4248875" y="5427050"/>
            <a:ext cx="2292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rgbClr val="E95C3D"/>
                </a:solidFill>
                <a:latin typeface="Inter"/>
                <a:ea typeface="Inter"/>
                <a:cs typeface="Inter"/>
                <a:sym typeface="Inter"/>
              </a:rPr>
              <a:t>✔</a:t>
            </a: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